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y="5143500" cx="9144000"/>
  <p:notesSz cx="6858000" cy="9144000"/>
  <p:embeddedFontLst>
    <p:embeddedFont>
      <p:font typeface="Dosis"/>
      <p:regular r:id="rId43"/>
      <p:bold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font" Target="fonts/Dosis-bold.fntdata"/><Relationship Id="rId21" Type="http://schemas.openxmlformats.org/officeDocument/2006/relationships/slide" Target="slides/slide16.xml"/><Relationship Id="rId43" Type="http://schemas.openxmlformats.org/officeDocument/2006/relationships/font" Target="fonts/Dosis-regular.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f7307f2adb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f7307f2adb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f7307f2adb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f7307f2adb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f7307f2adb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f7307f2adb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f7307f2adb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f7307f2adb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f7307f2adb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f7307f2adb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f7307f2adb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f7307f2adb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f7307f2adb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f7307f2adb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f7307f2adb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f7307f2adb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f7307f2adb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f7307f2adb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f7307f2adb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f7307f2adb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f7307f2ad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f7307f2ad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f7307f2adb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f7307f2adb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f7307f2adb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f7307f2adb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f7307f2adb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f7307f2adb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f7307f2adb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f7307f2adb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f7307f2adb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f7307f2adb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f7307f2adb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f7307f2adb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f7307f2adb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f7307f2adb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f7307f2adb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f7307f2adb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f7307f2adb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f7307f2adb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f7307f2adb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f7307f2adb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f7307f2adb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f7307f2adb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f9d69bdbf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f9d69bdbf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f9d69bdbf4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f9d69bdbf4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f9d69bdbf4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f9d69bdbf4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f9d69bdbf4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f9d69bdbf4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f9d69bdbf4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f9d69bdbf4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f9d69bdbf4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f9d69bdbf4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f9d69bdbf4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f9d69bdbf4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fad9c164d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fad9c164d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f7307f2adb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f7307f2adb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f7307f2adb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f7307f2adb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f7307f2adb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f7307f2adb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f7307f2adb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f7307f2adb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f7307f2adb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f7307f2adb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f7307f2adb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f7307f2adb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i"/>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fi">
                <a:latin typeface="Dosis"/>
                <a:ea typeface="Dosis"/>
                <a:cs typeface="Dosis"/>
                <a:sym typeface="Dosis"/>
              </a:rPr>
              <a:t>Kitsat</a:t>
            </a:r>
            <a:endParaRPr b="1">
              <a:latin typeface="Dosis"/>
              <a:ea typeface="Dosis"/>
              <a:cs typeface="Dosis"/>
              <a:sym typeface="Dosis"/>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fi">
                <a:solidFill>
                  <a:schemeClr val="dk1"/>
                </a:solidFill>
                <a:latin typeface="Dosis"/>
                <a:ea typeface="Dosis"/>
                <a:cs typeface="Dosis"/>
                <a:sym typeface="Dosis"/>
              </a:rPr>
              <a:t>Environmental studies course 1</a:t>
            </a:r>
            <a:endParaRPr b="1">
              <a:solidFill>
                <a:schemeClr val="dk1"/>
              </a:solidFill>
              <a:latin typeface="Dosis"/>
              <a:ea typeface="Dosis"/>
              <a:cs typeface="Dosis"/>
              <a:sym typeface="Dosi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06" name="Shape 106"/>
        <p:cNvGrpSpPr/>
        <p:nvPr/>
      </p:nvGrpSpPr>
      <p:grpSpPr>
        <a:xfrm>
          <a:off x="0" y="0"/>
          <a:ext cx="0" cy="0"/>
          <a:chOff x="0" y="0"/>
          <a:chExt cx="0" cy="0"/>
        </a:xfrm>
      </p:grpSpPr>
      <p:sp>
        <p:nvSpPr>
          <p:cNvPr id="107" name="Google Shape;107;p22"/>
          <p:cNvSpPr txBox="1"/>
          <p:nvPr/>
        </p:nvSpPr>
        <p:spPr>
          <a:xfrm>
            <a:off x="236190" y="805494"/>
            <a:ext cx="3357900" cy="3532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i" sz="1600">
                <a:solidFill>
                  <a:schemeClr val="dk1"/>
                </a:solidFill>
                <a:latin typeface="Dosis"/>
                <a:ea typeface="Dosis"/>
                <a:cs typeface="Dosis"/>
                <a:sym typeface="Dosis"/>
              </a:rPr>
              <a:t>The first and on the top of the list of assignments is climate. The climate at Lavonia is on the brink of total failure according to the local scientists. But there is still time to change the course of Lavonia’s climate with the help of your team.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rPr lang="fi" sz="1600">
                <a:solidFill>
                  <a:schemeClr val="dk1"/>
                </a:solidFill>
                <a:latin typeface="Dosis"/>
                <a:ea typeface="Dosis"/>
                <a:cs typeface="Dosis"/>
                <a:sym typeface="Dosis"/>
              </a:rPr>
              <a:t>First you have to figure out some basics. And then you might have a hunch that the solution will be closer than you think.</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sz="1600">
              <a:solidFill>
                <a:schemeClr val="dk1"/>
              </a:solidFill>
              <a:latin typeface="Dosis"/>
              <a:ea typeface="Dosis"/>
              <a:cs typeface="Dosis"/>
              <a:sym typeface="Dosis"/>
            </a:endParaRPr>
          </a:p>
        </p:txBody>
      </p:sp>
      <p:pic>
        <p:nvPicPr>
          <p:cNvPr id="108" name="Google Shape;108;p22"/>
          <p:cNvPicPr preferRelativeResize="0"/>
          <p:nvPr/>
        </p:nvPicPr>
        <p:blipFill rotWithShape="1">
          <a:blip r:embed="rId3">
            <a:alphaModFix/>
          </a:blip>
          <a:srcRect b="0" l="950" r="0" t="0"/>
          <a:stretch/>
        </p:blipFill>
        <p:spPr>
          <a:xfrm>
            <a:off x="3741438" y="575325"/>
            <a:ext cx="5057206" cy="364629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12" name="Shape 112"/>
        <p:cNvGrpSpPr/>
        <p:nvPr/>
      </p:nvGrpSpPr>
      <p:grpSpPr>
        <a:xfrm>
          <a:off x="0" y="0"/>
          <a:ext cx="0" cy="0"/>
          <a:chOff x="0" y="0"/>
          <a:chExt cx="0" cy="0"/>
        </a:xfrm>
      </p:grpSpPr>
      <p:sp>
        <p:nvSpPr>
          <p:cNvPr id="113" name="Google Shape;113;p23"/>
          <p:cNvSpPr txBox="1"/>
          <p:nvPr/>
        </p:nvSpPr>
        <p:spPr>
          <a:xfrm>
            <a:off x="1319850" y="373800"/>
            <a:ext cx="6504300" cy="4395900"/>
          </a:xfrm>
          <a:prstGeom prst="rect">
            <a:avLst/>
          </a:prstGeom>
          <a:solidFill>
            <a:srgbClr val="C27BA0"/>
          </a:solid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Clr>
                <a:schemeClr val="dk1"/>
              </a:buClr>
              <a:buSzPts val="1100"/>
              <a:buFont typeface="Arial"/>
              <a:buNone/>
            </a:pPr>
            <a:r>
              <a:rPr b="1" lang="fi" sz="1600">
                <a:solidFill>
                  <a:schemeClr val="dk1"/>
                </a:solidFill>
                <a:latin typeface="Dosis"/>
                <a:ea typeface="Dosis"/>
                <a:cs typeface="Dosis"/>
                <a:sym typeface="Dosis"/>
              </a:rPr>
              <a:t>ASSIGNMENT 2</a:t>
            </a:r>
            <a:endParaRPr b="1" sz="1600">
              <a:solidFill>
                <a:schemeClr val="dk1"/>
              </a:solidFill>
              <a:latin typeface="Dosis"/>
              <a:ea typeface="Dosis"/>
              <a:cs typeface="Dosis"/>
              <a:sym typeface="Dosis"/>
            </a:endParaRPr>
          </a:p>
          <a:p>
            <a:pPr indent="0" lvl="0" marL="457200" rtl="0" algn="l">
              <a:lnSpc>
                <a:spcPct val="115000"/>
              </a:lnSpc>
              <a:spcBef>
                <a:spcPts val="0"/>
              </a:spcBef>
              <a:spcAft>
                <a:spcPts val="0"/>
              </a:spcAft>
              <a:buClr>
                <a:schemeClr val="dk1"/>
              </a:buClr>
              <a:buSzPts val="1100"/>
              <a:buFont typeface="Arial"/>
              <a:buNone/>
            </a:pPr>
            <a:r>
              <a:t/>
            </a:r>
            <a:endParaRPr sz="1600">
              <a:solidFill>
                <a:schemeClr val="dk1"/>
              </a:solidFill>
              <a:latin typeface="Dosis"/>
              <a:ea typeface="Dosis"/>
              <a:cs typeface="Dosis"/>
              <a:sym typeface="Dosis"/>
            </a:endParaRPr>
          </a:p>
          <a:p>
            <a:pPr indent="0" lvl="0" marL="457200" rtl="0" algn="l">
              <a:lnSpc>
                <a:spcPct val="115000"/>
              </a:lnSpc>
              <a:spcBef>
                <a:spcPts val="0"/>
              </a:spcBef>
              <a:spcAft>
                <a:spcPts val="0"/>
              </a:spcAft>
              <a:buClr>
                <a:schemeClr val="dk1"/>
              </a:buClr>
              <a:buSzPts val="1100"/>
              <a:buFont typeface="Arial"/>
              <a:buNone/>
            </a:pPr>
            <a:r>
              <a:rPr lang="fi" sz="1600">
                <a:solidFill>
                  <a:schemeClr val="dk1"/>
                </a:solidFill>
                <a:latin typeface="Dosis"/>
                <a:ea typeface="Dosis"/>
                <a:cs typeface="Dosis"/>
                <a:sym typeface="Dosis"/>
              </a:rPr>
              <a:t>The console informs you to do the following as the first message from the lavonians is waiting for your attention.</a:t>
            </a:r>
            <a:endParaRPr sz="1600">
              <a:solidFill>
                <a:schemeClr val="dk1"/>
              </a:solidFill>
              <a:latin typeface="Dosis"/>
              <a:ea typeface="Dosis"/>
              <a:cs typeface="Dosis"/>
              <a:sym typeface="Dosis"/>
            </a:endParaRPr>
          </a:p>
          <a:p>
            <a:pPr indent="0" lvl="0" marL="457200" rtl="0" algn="l">
              <a:lnSpc>
                <a:spcPct val="115000"/>
              </a:lnSpc>
              <a:spcBef>
                <a:spcPts val="0"/>
              </a:spcBef>
              <a:spcAft>
                <a:spcPts val="0"/>
              </a:spcAft>
              <a:buClr>
                <a:schemeClr val="dk1"/>
              </a:buClr>
              <a:buSzPts val="1100"/>
              <a:buFont typeface="Arial"/>
              <a:buNone/>
            </a:pPr>
            <a:r>
              <a:t/>
            </a:r>
            <a:endParaRPr sz="1600">
              <a:solidFill>
                <a:schemeClr val="dk1"/>
              </a:solidFill>
              <a:latin typeface="Dosis"/>
              <a:ea typeface="Dosis"/>
              <a:cs typeface="Dosis"/>
              <a:sym typeface="Dosis"/>
            </a:endParaRPr>
          </a:p>
          <a:p>
            <a:pPr indent="0" lvl="0" marL="457200" rtl="0" algn="l">
              <a:lnSpc>
                <a:spcPct val="115000"/>
              </a:lnSpc>
              <a:spcBef>
                <a:spcPts val="0"/>
              </a:spcBef>
              <a:spcAft>
                <a:spcPts val="0"/>
              </a:spcAft>
              <a:buClr>
                <a:schemeClr val="dk1"/>
              </a:buClr>
              <a:buSzPts val="1100"/>
              <a:buFont typeface="Arial"/>
              <a:buNone/>
            </a:pPr>
            <a:r>
              <a:rPr lang="fi" sz="1600">
                <a:solidFill>
                  <a:schemeClr val="dk1"/>
                </a:solidFill>
                <a:latin typeface="Dosis"/>
                <a:ea typeface="Dosis"/>
                <a:cs typeface="Dosis"/>
                <a:sym typeface="Dosis"/>
              </a:rPr>
              <a:t>-Make a list about the different features, sensors and abilities that the Kitsat satellite has.</a:t>
            </a:r>
            <a:endParaRPr sz="1600">
              <a:solidFill>
                <a:schemeClr val="dk1"/>
              </a:solidFill>
              <a:latin typeface="Dosis"/>
              <a:ea typeface="Dosis"/>
              <a:cs typeface="Dosis"/>
              <a:sym typeface="Dosis"/>
            </a:endParaRPr>
          </a:p>
          <a:p>
            <a:pPr indent="0" lvl="0" marL="457200" rtl="0" algn="l">
              <a:lnSpc>
                <a:spcPct val="115000"/>
              </a:lnSpc>
              <a:spcBef>
                <a:spcPts val="0"/>
              </a:spcBef>
              <a:spcAft>
                <a:spcPts val="0"/>
              </a:spcAft>
              <a:buClr>
                <a:schemeClr val="dk1"/>
              </a:buClr>
              <a:buSzPts val="1100"/>
              <a:buFont typeface="Arial"/>
              <a:buNone/>
            </a:pPr>
            <a:r>
              <a:t/>
            </a:r>
            <a:endParaRPr sz="1600">
              <a:solidFill>
                <a:schemeClr val="dk1"/>
              </a:solidFill>
              <a:latin typeface="Dosis"/>
              <a:ea typeface="Dosis"/>
              <a:cs typeface="Dosis"/>
              <a:sym typeface="Dosis"/>
            </a:endParaRPr>
          </a:p>
          <a:p>
            <a:pPr indent="0" lvl="0" marL="457200" rtl="0" algn="l">
              <a:lnSpc>
                <a:spcPct val="115000"/>
              </a:lnSpc>
              <a:spcBef>
                <a:spcPts val="0"/>
              </a:spcBef>
              <a:spcAft>
                <a:spcPts val="0"/>
              </a:spcAft>
              <a:buClr>
                <a:schemeClr val="dk1"/>
              </a:buClr>
              <a:buSzPts val="1100"/>
              <a:buFont typeface="Arial"/>
              <a:buNone/>
            </a:pPr>
            <a:r>
              <a:rPr lang="fi" sz="1600">
                <a:solidFill>
                  <a:schemeClr val="dk1"/>
                </a:solidFill>
                <a:latin typeface="Dosis"/>
                <a:ea typeface="Dosis"/>
                <a:cs typeface="Dosis"/>
                <a:sym typeface="Dosis"/>
              </a:rPr>
              <a:t>-Read through the table of contents from the </a:t>
            </a:r>
            <a:r>
              <a:rPr lang="fi" sz="1600">
                <a:solidFill>
                  <a:schemeClr val="dk1"/>
                </a:solidFill>
                <a:highlight>
                  <a:srgbClr val="999999"/>
                </a:highlight>
                <a:latin typeface="Dosis"/>
                <a:ea typeface="Dosis"/>
                <a:cs typeface="Dosis"/>
                <a:sym typeface="Dosis"/>
              </a:rPr>
              <a:t>G.A.S.P. </a:t>
            </a:r>
            <a:r>
              <a:rPr lang="fi" sz="1600">
                <a:solidFill>
                  <a:schemeClr val="dk1"/>
                </a:solidFill>
                <a:latin typeface="Dosis"/>
                <a:ea typeface="Dosis"/>
                <a:cs typeface="Dosis"/>
                <a:sym typeface="Dosis"/>
              </a:rPr>
              <a:t>The G.A.S.P. is your bedrock and you will find vast amounts of information in it. But first just go through the table of contents.  </a:t>
            </a:r>
            <a:endParaRPr sz="1600">
              <a:solidFill>
                <a:schemeClr val="dk1"/>
              </a:solidFill>
              <a:latin typeface="Dosis"/>
              <a:ea typeface="Dosis"/>
              <a:cs typeface="Dosis"/>
              <a:sym typeface="Dosis"/>
            </a:endParaRPr>
          </a:p>
          <a:p>
            <a:pPr indent="0" lvl="0" marL="457200" rtl="0" algn="l">
              <a:lnSpc>
                <a:spcPct val="115000"/>
              </a:lnSpc>
              <a:spcBef>
                <a:spcPts val="0"/>
              </a:spcBef>
              <a:spcAft>
                <a:spcPts val="0"/>
              </a:spcAft>
              <a:buClr>
                <a:schemeClr val="dk1"/>
              </a:buClr>
              <a:buSzPts val="1100"/>
              <a:buFont typeface="Arial"/>
              <a:buNone/>
            </a:pPr>
            <a:r>
              <a:t/>
            </a:r>
            <a:endParaRPr sz="1600">
              <a:solidFill>
                <a:schemeClr val="dk1"/>
              </a:solidFill>
              <a:latin typeface="Dosis"/>
              <a:ea typeface="Dosis"/>
              <a:cs typeface="Dosis"/>
              <a:sym typeface="Dosis"/>
            </a:endParaRPr>
          </a:p>
          <a:p>
            <a:pPr indent="0" lvl="0" marL="457200" rtl="0" algn="l">
              <a:lnSpc>
                <a:spcPct val="115000"/>
              </a:lnSpc>
              <a:spcBef>
                <a:spcPts val="0"/>
              </a:spcBef>
              <a:spcAft>
                <a:spcPts val="0"/>
              </a:spcAft>
              <a:buClr>
                <a:schemeClr val="dk1"/>
              </a:buClr>
              <a:buSzPts val="1100"/>
              <a:buFont typeface="Arial"/>
              <a:buNone/>
            </a:pPr>
            <a:r>
              <a:rPr lang="fi" sz="1600">
                <a:solidFill>
                  <a:schemeClr val="dk1"/>
                </a:solidFill>
                <a:latin typeface="Dosis"/>
                <a:ea typeface="Dosis"/>
                <a:cs typeface="Dosis"/>
                <a:sym typeface="Dosis"/>
              </a:rPr>
              <a:t>- Is there a topic that your team is unfamiliar with? </a:t>
            </a:r>
            <a:endParaRPr sz="1600">
              <a:solidFill>
                <a:schemeClr val="dk1"/>
              </a:solidFill>
              <a:latin typeface="Dosis"/>
              <a:ea typeface="Dosis"/>
              <a:cs typeface="Dosis"/>
              <a:sym typeface="Dosis"/>
            </a:endParaRPr>
          </a:p>
          <a:p>
            <a:pPr indent="0" lvl="0" marL="457200" rtl="0" algn="l">
              <a:lnSpc>
                <a:spcPct val="115000"/>
              </a:lnSpc>
              <a:spcBef>
                <a:spcPts val="0"/>
              </a:spcBef>
              <a:spcAft>
                <a:spcPts val="0"/>
              </a:spcAft>
              <a:buClr>
                <a:schemeClr val="dk1"/>
              </a:buClr>
              <a:buSzPts val="1100"/>
              <a:buFont typeface="Arial"/>
              <a:buNone/>
            </a:pPr>
            <a:r>
              <a:rPr lang="fi" sz="1600">
                <a:solidFill>
                  <a:schemeClr val="dk1"/>
                </a:solidFill>
                <a:latin typeface="Dosis"/>
                <a:ea typeface="Dosis"/>
                <a:cs typeface="Dosis"/>
                <a:sym typeface="Dosis"/>
              </a:rPr>
              <a:t>- Is there a topic that your team is familiar with? </a:t>
            </a:r>
            <a:endParaRPr sz="1600">
              <a:solidFill>
                <a:schemeClr val="dk1"/>
              </a:solidFill>
              <a:latin typeface="Dosis"/>
              <a:ea typeface="Dosis"/>
              <a:cs typeface="Dosis"/>
              <a:sym typeface="Dosis"/>
            </a:endParaRPr>
          </a:p>
          <a:p>
            <a:pPr indent="0" lvl="0" marL="457200" rtl="0" algn="l">
              <a:lnSpc>
                <a:spcPct val="115000"/>
              </a:lnSpc>
              <a:spcBef>
                <a:spcPts val="0"/>
              </a:spcBef>
              <a:spcAft>
                <a:spcPts val="0"/>
              </a:spcAft>
              <a:buClr>
                <a:schemeClr val="dk1"/>
              </a:buClr>
              <a:buSzPts val="1100"/>
              <a:buFont typeface="Arial"/>
              <a:buNone/>
            </a:pPr>
            <a:r>
              <a:rPr lang="fi" sz="1600">
                <a:solidFill>
                  <a:schemeClr val="dk1"/>
                </a:solidFill>
                <a:latin typeface="Dosis"/>
                <a:ea typeface="Dosis"/>
                <a:cs typeface="Dosis"/>
                <a:sym typeface="Dosis"/>
              </a:rPr>
              <a:t>- What is the most interesting topic? Why?</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17" name="Shape 117"/>
        <p:cNvGrpSpPr/>
        <p:nvPr/>
      </p:nvGrpSpPr>
      <p:grpSpPr>
        <a:xfrm>
          <a:off x="0" y="0"/>
          <a:ext cx="0" cy="0"/>
          <a:chOff x="0" y="0"/>
          <a:chExt cx="0" cy="0"/>
        </a:xfrm>
      </p:grpSpPr>
      <p:sp>
        <p:nvSpPr>
          <p:cNvPr id="118" name="Google Shape;118;p24"/>
          <p:cNvSpPr txBox="1"/>
          <p:nvPr/>
        </p:nvSpPr>
        <p:spPr>
          <a:xfrm>
            <a:off x="217149" y="994700"/>
            <a:ext cx="3093300" cy="2979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i" sz="1600">
                <a:solidFill>
                  <a:schemeClr val="dk1"/>
                </a:solidFill>
                <a:highlight>
                  <a:schemeClr val="accent6"/>
                </a:highlight>
                <a:latin typeface="Dosis"/>
                <a:ea typeface="Dosis"/>
                <a:cs typeface="Dosis"/>
                <a:sym typeface="Dosis"/>
              </a:rPr>
              <a:t>The list</a:t>
            </a:r>
            <a:r>
              <a:rPr lang="fi" sz="1600">
                <a:solidFill>
                  <a:schemeClr val="dk1"/>
                </a:solidFill>
                <a:latin typeface="Dosis"/>
                <a:ea typeface="Dosis"/>
                <a:cs typeface="Dosis"/>
                <a:sym typeface="Dosis"/>
              </a:rPr>
              <a:t> is complete and everyone in the team is up to date with the tools and support that you have. It’s time to answer to the first assignment given to the team by the directors of O.S.T.R.I.C.H. The list of assignments is based on the communication between them and the lavonians.</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sz="1600">
              <a:solidFill>
                <a:schemeClr val="dk1"/>
              </a:solidFill>
              <a:latin typeface="Dosis"/>
              <a:ea typeface="Dosis"/>
              <a:cs typeface="Dosis"/>
              <a:sym typeface="Dosis"/>
            </a:endParaRPr>
          </a:p>
        </p:txBody>
      </p:sp>
      <p:pic>
        <p:nvPicPr>
          <p:cNvPr id="119" name="Google Shape;119;p24"/>
          <p:cNvPicPr preferRelativeResize="0"/>
          <p:nvPr/>
        </p:nvPicPr>
        <p:blipFill>
          <a:blip r:embed="rId3">
            <a:alphaModFix/>
          </a:blip>
          <a:stretch>
            <a:fillRect/>
          </a:stretch>
        </p:blipFill>
        <p:spPr>
          <a:xfrm>
            <a:off x="3518175" y="672075"/>
            <a:ext cx="5319953" cy="379935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23" name="Shape 123"/>
        <p:cNvGrpSpPr/>
        <p:nvPr/>
      </p:nvGrpSpPr>
      <p:grpSpPr>
        <a:xfrm>
          <a:off x="0" y="0"/>
          <a:ext cx="0" cy="0"/>
          <a:chOff x="0" y="0"/>
          <a:chExt cx="0" cy="0"/>
        </a:xfrm>
      </p:grpSpPr>
      <p:sp>
        <p:nvSpPr>
          <p:cNvPr id="124" name="Google Shape;124;p25"/>
          <p:cNvSpPr txBox="1"/>
          <p:nvPr/>
        </p:nvSpPr>
        <p:spPr>
          <a:xfrm>
            <a:off x="1378800" y="798600"/>
            <a:ext cx="6386400" cy="3829500"/>
          </a:xfrm>
          <a:prstGeom prst="rect">
            <a:avLst/>
          </a:prstGeom>
          <a:solidFill>
            <a:srgbClr val="C27BA0"/>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fi" sz="1600">
                <a:solidFill>
                  <a:schemeClr val="dk1"/>
                </a:solidFill>
                <a:latin typeface="Dosis"/>
                <a:ea typeface="Dosis"/>
                <a:cs typeface="Dosis"/>
                <a:sym typeface="Dosis"/>
              </a:rPr>
              <a:t>ASSIGNMENT 3:</a:t>
            </a:r>
            <a:r>
              <a:rPr lang="fi" sz="1600">
                <a:solidFill>
                  <a:schemeClr val="dk1"/>
                </a:solidFill>
                <a:latin typeface="Dosis"/>
                <a:ea typeface="Dosis"/>
                <a:cs typeface="Dosis"/>
                <a:sym typeface="Dosis"/>
              </a:rPr>
              <a:t>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rPr lang="fi" sz="1600">
                <a:solidFill>
                  <a:schemeClr val="dk1"/>
                </a:solidFill>
                <a:latin typeface="Dosis"/>
                <a:ea typeface="Dosis"/>
                <a:cs typeface="Dosis"/>
                <a:sym typeface="Dosis"/>
              </a:rPr>
              <a:t>Explain briefly what climate change means and why it is happening? Remember to check out </a:t>
            </a:r>
            <a:r>
              <a:rPr lang="fi" sz="1600">
                <a:solidFill>
                  <a:schemeClr val="dk1"/>
                </a:solidFill>
                <a:highlight>
                  <a:srgbClr val="999999"/>
                </a:highlight>
                <a:latin typeface="Dosis"/>
                <a:ea typeface="Dosis"/>
                <a:cs typeface="Dosis"/>
                <a:sym typeface="Dosis"/>
              </a:rPr>
              <a:t>G.A.S.P.</a:t>
            </a:r>
            <a:r>
              <a:rPr lang="fi" sz="1600">
                <a:solidFill>
                  <a:schemeClr val="dk1"/>
                </a:solidFill>
                <a:latin typeface="Dosis"/>
                <a:ea typeface="Dosis"/>
                <a:cs typeface="Dosis"/>
                <a:sym typeface="Dosis"/>
              </a:rPr>
              <a:t> for details and additional information.</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rPr lang="fi" sz="1600">
                <a:solidFill>
                  <a:schemeClr val="dk1"/>
                </a:solidFill>
                <a:latin typeface="Dosis"/>
                <a:ea typeface="Dosis"/>
                <a:cs typeface="Dosis"/>
                <a:sym typeface="Dosis"/>
              </a:rPr>
              <a:t>Now take the Kitsat satellite outside and have its camera ready. Turn on the camera's IR (infrared) filter. Also make sure that you have the ground station and computer ready.. Also be sure that the satellite and the computer are connected.</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rPr lang="fi" sz="1600">
                <a:solidFill>
                  <a:schemeClr val="dk1"/>
                </a:solidFill>
                <a:latin typeface="Dosis"/>
                <a:ea typeface="Dosis"/>
                <a:cs typeface="Dosis"/>
                <a:sym typeface="Dosis"/>
              </a:rPr>
              <a:t>Take the satellite outside and take photos of different plants or trees. What do you see? How do the plants and trees look through the IR filter? What may cause them to look like that? How green plants produce energy and in what they use it for? What is the outcome of the energy producing process?</a:t>
            </a:r>
            <a:endParaRPr sz="1600">
              <a:solidFill>
                <a:schemeClr val="dk1"/>
              </a:solidFill>
              <a:latin typeface="Dosis"/>
              <a:ea typeface="Dosis"/>
              <a:cs typeface="Dosis"/>
              <a:sym typeface="Dosi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28" name="Shape 128"/>
        <p:cNvGrpSpPr/>
        <p:nvPr/>
      </p:nvGrpSpPr>
      <p:grpSpPr>
        <a:xfrm>
          <a:off x="0" y="0"/>
          <a:ext cx="0" cy="0"/>
          <a:chOff x="0" y="0"/>
          <a:chExt cx="0" cy="0"/>
        </a:xfrm>
      </p:grpSpPr>
      <p:sp>
        <p:nvSpPr>
          <p:cNvPr id="129" name="Google Shape;129;p26"/>
          <p:cNvSpPr txBox="1"/>
          <p:nvPr/>
        </p:nvSpPr>
        <p:spPr>
          <a:xfrm>
            <a:off x="460775" y="1082275"/>
            <a:ext cx="2668200" cy="2413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i" sz="1600">
                <a:solidFill>
                  <a:schemeClr val="dk1"/>
                </a:solidFill>
                <a:highlight>
                  <a:schemeClr val="accent6"/>
                </a:highlight>
                <a:latin typeface="Dosis"/>
                <a:ea typeface="Dosis"/>
                <a:cs typeface="Dosis"/>
                <a:sym typeface="Dosis"/>
              </a:rPr>
              <a:t>Hooray!</a:t>
            </a:r>
            <a:r>
              <a:rPr lang="fi" sz="1600">
                <a:solidFill>
                  <a:schemeClr val="dk1"/>
                </a:solidFill>
                <a:latin typeface="Dosis"/>
                <a:ea typeface="Dosis"/>
                <a:cs typeface="Dosis"/>
                <a:sym typeface="Dosis"/>
              </a:rPr>
              <a:t> The answer to Lavonia’s climate crisis has been in front of your eyes all the time! They have to plant more trees and plants on their planet. That’s it! These green and gorgeous beings will help the lavonians with their climate problem.</a:t>
            </a:r>
            <a:endParaRPr sz="1600">
              <a:solidFill>
                <a:schemeClr val="dk1"/>
              </a:solidFill>
              <a:latin typeface="Dosis"/>
              <a:ea typeface="Dosis"/>
              <a:cs typeface="Dosis"/>
              <a:sym typeface="Dosis"/>
            </a:endParaRPr>
          </a:p>
        </p:txBody>
      </p:sp>
      <p:pic>
        <p:nvPicPr>
          <p:cNvPr id="130" name="Google Shape;130;p26"/>
          <p:cNvPicPr preferRelativeResize="0"/>
          <p:nvPr/>
        </p:nvPicPr>
        <p:blipFill>
          <a:blip r:embed="rId3">
            <a:alphaModFix/>
          </a:blip>
          <a:stretch>
            <a:fillRect/>
          </a:stretch>
        </p:blipFill>
        <p:spPr>
          <a:xfrm>
            <a:off x="4133442" y="55861"/>
            <a:ext cx="3524072" cy="493449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34" name="Shape 134"/>
        <p:cNvGrpSpPr/>
        <p:nvPr/>
      </p:nvGrpSpPr>
      <p:grpSpPr>
        <a:xfrm>
          <a:off x="0" y="0"/>
          <a:ext cx="0" cy="0"/>
          <a:chOff x="0" y="0"/>
          <a:chExt cx="0" cy="0"/>
        </a:xfrm>
      </p:grpSpPr>
      <p:sp>
        <p:nvSpPr>
          <p:cNvPr id="135" name="Google Shape;135;p27"/>
          <p:cNvSpPr txBox="1"/>
          <p:nvPr/>
        </p:nvSpPr>
        <p:spPr>
          <a:xfrm>
            <a:off x="428625" y="486325"/>
            <a:ext cx="4843500" cy="3829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i" sz="1600">
                <a:solidFill>
                  <a:schemeClr val="dk1"/>
                </a:solidFill>
                <a:latin typeface="Dosis"/>
                <a:ea typeface="Dosis"/>
                <a:cs typeface="Dosis"/>
                <a:sym typeface="Dosis"/>
              </a:rPr>
              <a:t>You rush to the communication station and message the lavonians. The message reaches the far away planet in seconds. But the lavonians are confused. Their leaders can’t understand why planting trees and plants would help them. They are not buying your solution and are really sceptical about it. They have used almost all of the planet’s green plants to produce energy and to build cities and see them just as a resource of energy.</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rPr lang="fi" sz="1600">
                <a:solidFill>
                  <a:schemeClr val="dk1"/>
                </a:solidFill>
                <a:latin typeface="Dosis"/>
                <a:ea typeface="Dosis"/>
                <a:cs typeface="Dosis"/>
                <a:sym typeface="Dosis"/>
              </a:rPr>
              <a:t>Oh no! Back to the drawing board. You have to convince the lavonian leaders that planting trees and plants would be an excellent way to recover their climate.</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sz="1600">
              <a:solidFill>
                <a:schemeClr val="dk1"/>
              </a:solidFill>
              <a:latin typeface="Dosis"/>
              <a:ea typeface="Dosis"/>
              <a:cs typeface="Dosis"/>
              <a:sym typeface="Dosis"/>
            </a:endParaRPr>
          </a:p>
        </p:txBody>
      </p:sp>
      <p:pic>
        <p:nvPicPr>
          <p:cNvPr id="136" name="Google Shape;136;p27"/>
          <p:cNvPicPr preferRelativeResize="0"/>
          <p:nvPr/>
        </p:nvPicPr>
        <p:blipFill>
          <a:blip r:embed="rId3">
            <a:alphaModFix/>
          </a:blip>
          <a:stretch>
            <a:fillRect/>
          </a:stretch>
        </p:blipFill>
        <p:spPr>
          <a:xfrm>
            <a:off x="5424525" y="152400"/>
            <a:ext cx="3455656" cy="48386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40" name="Shape 140"/>
        <p:cNvGrpSpPr/>
        <p:nvPr/>
      </p:nvGrpSpPr>
      <p:grpSpPr>
        <a:xfrm>
          <a:off x="0" y="0"/>
          <a:ext cx="0" cy="0"/>
          <a:chOff x="0" y="0"/>
          <a:chExt cx="0" cy="0"/>
        </a:xfrm>
      </p:grpSpPr>
      <p:sp>
        <p:nvSpPr>
          <p:cNvPr id="141" name="Google Shape;141;p28"/>
          <p:cNvSpPr txBox="1"/>
          <p:nvPr/>
        </p:nvSpPr>
        <p:spPr>
          <a:xfrm>
            <a:off x="1731450" y="798600"/>
            <a:ext cx="5681100" cy="3829500"/>
          </a:xfrm>
          <a:prstGeom prst="rect">
            <a:avLst/>
          </a:prstGeom>
          <a:solidFill>
            <a:srgbClr val="C27BA0"/>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fi" sz="1600">
                <a:solidFill>
                  <a:schemeClr val="dk1"/>
                </a:solidFill>
                <a:latin typeface="Dosis"/>
                <a:ea typeface="Dosis"/>
                <a:cs typeface="Dosis"/>
                <a:sym typeface="Dosis"/>
              </a:rPr>
              <a:t>ASSIGNMENT 4:</a:t>
            </a:r>
            <a:endParaRPr b="1"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rPr lang="fi" sz="1600">
                <a:solidFill>
                  <a:schemeClr val="dk1"/>
                </a:solidFill>
                <a:latin typeface="Dosis"/>
                <a:ea typeface="Dosis"/>
                <a:cs typeface="Dosis"/>
                <a:sym typeface="Dosis"/>
              </a:rPr>
              <a:t>Search through your </a:t>
            </a:r>
            <a:r>
              <a:rPr lang="fi" sz="1600">
                <a:solidFill>
                  <a:schemeClr val="dk1"/>
                </a:solidFill>
                <a:highlight>
                  <a:srgbClr val="999999"/>
                </a:highlight>
                <a:latin typeface="Dosis"/>
                <a:ea typeface="Dosis"/>
                <a:cs typeface="Dosis"/>
                <a:sym typeface="Dosis"/>
              </a:rPr>
              <a:t>G.A.S.P.</a:t>
            </a:r>
            <a:r>
              <a:rPr lang="fi" sz="1600">
                <a:solidFill>
                  <a:schemeClr val="dk1"/>
                </a:solidFill>
                <a:latin typeface="Dosis"/>
                <a:ea typeface="Dosis"/>
                <a:cs typeface="Dosis"/>
                <a:sym typeface="Dosis"/>
              </a:rPr>
              <a:t> and read through the section considering plants and climate.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rPr lang="fi" sz="1600">
                <a:solidFill>
                  <a:schemeClr val="dk1"/>
                </a:solidFill>
                <a:latin typeface="Dosis"/>
                <a:ea typeface="Dosis"/>
                <a:cs typeface="Dosis"/>
                <a:sym typeface="Dosis"/>
              </a:rPr>
              <a:t>Write a new message to the lavonians and present an example of how and why plants and trees would have a positive impact on Lavonia’s climate.</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rPr lang="fi" sz="1600">
                <a:solidFill>
                  <a:schemeClr val="dk1"/>
                </a:solidFill>
                <a:latin typeface="Dosis"/>
                <a:ea typeface="Dosis"/>
                <a:cs typeface="Dosis"/>
                <a:sym typeface="Dosis"/>
              </a:rPr>
              <a:t>What other solutions and actions would affect the planet’s environment in a positive way?</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rPr lang="fi" sz="1600">
                <a:solidFill>
                  <a:schemeClr val="dk1"/>
                </a:solidFill>
                <a:latin typeface="Dosis"/>
                <a:ea typeface="Dosis"/>
                <a:cs typeface="Dosis"/>
                <a:sym typeface="Dosis"/>
              </a:rPr>
              <a:t>How are the satellites on Earth being used to tackle climate change?</a:t>
            </a:r>
            <a:endParaRPr sz="1600">
              <a:solidFill>
                <a:schemeClr val="dk1"/>
              </a:solidFill>
              <a:latin typeface="Dosis"/>
              <a:ea typeface="Dosis"/>
              <a:cs typeface="Dosis"/>
              <a:sym typeface="Dosi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45" name="Shape 145"/>
        <p:cNvGrpSpPr/>
        <p:nvPr/>
      </p:nvGrpSpPr>
      <p:grpSpPr>
        <a:xfrm>
          <a:off x="0" y="0"/>
          <a:ext cx="0" cy="0"/>
          <a:chOff x="0" y="0"/>
          <a:chExt cx="0" cy="0"/>
        </a:xfrm>
      </p:grpSpPr>
      <p:sp>
        <p:nvSpPr>
          <p:cNvPr id="146" name="Google Shape;146;p29"/>
          <p:cNvSpPr txBox="1"/>
          <p:nvPr/>
        </p:nvSpPr>
        <p:spPr>
          <a:xfrm>
            <a:off x="401432" y="819760"/>
            <a:ext cx="3898800" cy="3263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i" sz="1600">
                <a:solidFill>
                  <a:schemeClr val="dk1"/>
                </a:solidFill>
                <a:highlight>
                  <a:schemeClr val="accent6"/>
                </a:highlight>
                <a:latin typeface="Dosis"/>
                <a:ea typeface="Dosis"/>
                <a:cs typeface="Dosis"/>
                <a:sym typeface="Dosis"/>
              </a:rPr>
              <a:t>You type in</a:t>
            </a:r>
            <a:r>
              <a:rPr lang="fi" sz="1600">
                <a:solidFill>
                  <a:schemeClr val="dk1"/>
                </a:solidFill>
                <a:latin typeface="Dosis"/>
                <a:ea typeface="Dosis"/>
                <a:cs typeface="Dosis"/>
                <a:sym typeface="Dosis"/>
              </a:rPr>
              <a:t> a pretty long and straightforward message to the lavonians and send it. The reply seems to linger on for ages. But after a wait that feels like eternity your console bleeps as you receive a reply. They finally got it! They are planning to start planet -wide planting operation in a few hours. Unbelievable! That is some effective planting! They have also taken into account the other solutions presented in your message.</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sz="1600">
              <a:solidFill>
                <a:schemeClr val="dk1"/>
              </a:solidFill>
              <a:latin typeface="Dosis"/>
              <a:ea typeface="Dosis"/>
              <a:cs typeface="Dosis"/>
              <a:sym typeface="Dosis"/>
            </a:endParaRPr>
          </a:p>
        </p:txBody>
      </p:sp>
      <p:pic>
        <p:nvPicPr>
          <p:cNvPr id="147" name="Google Shape;147;p29"/>
          <p:cNvPicPr preferRelativeResize="0"/>
          <p:nvPr/>
        </p:nvPicPr>
        <p:blipFill>
          <a:blip r:embed="rId3">
            <a:alphaModFix/>
          </a:blip>
          <a:stretch>
            <a:fillRect/>
          </a:stretch>
        </p:blipFill>
        <p:spPr>
          <a:xfrm>
            <a:off x="4452632" y="152400"/>
            <a:ext cx="3455656" cy="48386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51" name="Shape 151"/>
        <p:cNvGrpSpPr/>
        <p:nvPr/>
      </p:nvGrpSpPr>
      <p:grpSpPr>
        <a:xfrm>
          <a:off x="0" y="0"/>
          <a:ext cx="0" cy="0"/>
          <a:chOff x="0" y="0"/>
          <a:chExt cx="0" cy="0"/>
        </a:xfrm>
      </p:grpSpPr>
      <p:sp>
        <p:nvSpPr>
          <p:cNvPr id="152" name="Google Shape;152;p30"/>
          <p:cNvSpPr txBox="1"/>
          <p:nvPr/>
        </p:nvSpPr>
        <p:spPr>
          <a:xfrm>
            <a:off x="325771" y="387000"/>
            <a:ext cx="3532200" cy="4369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fi" sz="1600">
                <a:solidFill>
                  <a:schemeClr val="dk1"/>
                </a:solidFill>
                <a:latin typeface="Dosis"/>
                <a:ea typeface="Dosis"/>
                <a:cs typeface="Dosis"/>
                <a:sym typeface="Dosis"/>
              </a:rPr>
              <a:t>After a few days the lavonians are reporting that the climate is showing small but convincing signs of improving.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Clr>
                <a:schemeClr val="dk1"/>
              </a:buClr>
              <a:buSzPts val="1100"/>
              <a:buFont typeface="Arial"/>
              <a:buNone/>
            </a:pPr>
            <a:r>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Clr>
                <a:schemeClr val="dk1"/>
              </a:buClr>
              <a:buSzPts val="1100"/>
              <a:buFont typeface="Arial"/>
              <a:buNone/>
            </a:pPr>
            <a:r>
              <a:rPr lang="fi" sz="1600">
                <a:solidFill>
                  <a:schemeClr val="dk1"/>
                </a:solidFill>
                <a:latin typeface="Dosis"/>
                <a:ea typeface="Dosis"/>
                <a:cs typeface="Dosis"/>
                <a:sym typeface="Dosis"/>
              </a:rPr>
              <a:t>But now they have another problem. It’s the weather. There have been numerous reports on extreme weather conditions around the planet.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Clr>
                <a:schemeClr val="dk1"/>
              </a:buClr>
              <a:buSzPts val="1100"/>
              <a:buFont typeface="Arial"/>
              <a:buNone/>
            </a:pPr>
            <a:r>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Clr>
                <a:schemeClr val="dk1"/>
              </a:buClr>
              <a:buSzPts val="1100"/>
              <a:buFont typeface="Arial"/>
              <a:buNone/>
            </a:pPr>
            <a:r>
              <a:rPr lang="fi" sz="1600">
                <a:solidFill>
                  <a:schemeClr val="dk1"/>
                </a:solidFill>
                <a:latin typeface="Dosis"/>
                <a:ea typeface="Dosis"/>
                <a:cs typeface="Dosis"/>
                <a:sym typeface="Dosis"/>
              </a:rPr>
              <a:t>The lavonians don’t know how to foresee weather conditions or how to react to them accordingly. They are in desperate need of help. The planting operation is also in danger because of these harsh weather conditions.</a:t>
            </a:r>
            <a:endParaRPr/>
          </a:p>
        </p:txBody>
      </p:sp>
      <p:pic>
        <p:nvPicPr>
          <p:cNvPr id="153" name="Google Shape;153;p30"/>
          <p:cNvPicPr preferRelativeResize="0"/>
          <p:nvPr/>
        </p:nvPicPr>
        <p:blipFill rotWithShape="1">
          <a:blip r:embed="rId3">
            <a:alphaModFix/>
          </a:blip>
          <a:srcRect b="0" l="2238" r="0" t="0"/>
          <a:stretch/>
        </p:blipFill>
        <p:spPr>
          <a:xfrm>
            <a:off x="3857975" y="675325"/>
            <a:ext cx="4967350" cy="36287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57" name="Shape 157"/>
        <p:cNvGrpSpPr/>
        <p:nvPr/>
      </p:nvGrpSpPr>
      <p:grpSpPr>
        <a:xfrm>
          <a:off x="0" y="0"/>
          <a:ext cx="0" cy="0"/>
          <a:chOff x="0" y="0"/>
          <a:chExt cx="0" cy="0"/>
        </a:xfrm>
      </p:grpSpPr>
      <p:sp>
        <p:nvSpPr>
          <p:cNvPr id="158" name="Google Shape;158;p31"/>
          <p:cNvSpPr txBox="1"/>
          <p:nvPr/>
        </p:nvSpPr>
        <p:spPr>
          <a:xfrm>
            <a:off x="2010900" y="940200"/>
            <a:ext cx="5122200" cy="3263100"/>
          </a:xfrm>
          <a:prstGeom prst="rect">
            <a:avLst/>
          </a:prstGeom>
          <a:solidFill>
            <a:srgbClr val="C27BA0"/>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fi" sz="1600">
                <a:solidFill>
                  <a:schemeClr val="dk1"/>
                </a:solidFill>
                <a:latin typeface="Dosis"/>
                <a:ea typeface="Dosis"/>
                <a:cs typeface="Dosis"/>
                <a:sym typeface="Dosis"/>
              </a:rPr>
              <a:t>ASSIGNMENT 5: </a:t>
            </a:r>
            <a:r>
              <a:rPr lang="fi" sz="1600">
                <a:solidFill>
                  <a:schemeClr val="dk1"/>
                </a:solidFill>
                <a:latin typeface="Dosis"/>
                <a:ea typeface="Dosis"/>
                <a:cs typeface="Dosis"/>
                <a:sym typeface="Dosis"/>
              </a:rPr>
              <a:t>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Clr>
                <a:schemeClr val="dk1"/>
              </a:buClr>
              <a:buSzPts val="1100"/>
              <a:buFont typeface="Arial"/>
              <a:buNone/>
            </a:pPr>
            <a:r>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Clr>
                <a:schemeClr val="dk1"/>
              </a:buClr>
              <a:buSzPts val="1100"/>
              <a:buFont typeface="Arial"/>
              <a:buNone/>
            </a:pPr>
            <a:r>
              <a:rPr lang="fi" sz="1600">
                <a:solidFill>
                  <a:schemeClr val="dk1"/>
                </a:solidFill>
                <a:latin typeface="Dosis"/>
                <a:ea typeface="Dosis"/>
                <a:cs typeface="Dosis"/>
                <a:sym typeface="Dosis"/>
              </a:rPr>
              <a:t>Browse through the </a:t>
            </a:r>
            <a:r>
              <a:rPr lang="fi" sz="1600">
                <a:solidFill>
                  <a:schemeClr val="dk1"/>
                </a:solidFill>
                <a:highlight>
                  <a:srgbClr val="999999"/>
                </a:highlight>
                <a:latin typeface="Dosis"/>
                <a:ea typeface="Dosis"/>
                <a:cs typeface="Dosis"/>
                <a:sym typeface="Dosis"/>
              </a:rPr>
              <a:t>G.A.S.P.</a:t>
            </a:r>
            <a:r>
              <a:rPr lang="fi" sz="1600">
                <a:solidFill>
                  <a:schemeClr val="dk1"/>
                </a:solidFill>
                <a:latin typeface="Dosis"/>
                <a:ea typeface="Dosis"/>
                <a:cs typeface="Dosis"/>
                <a:sym typeface="Dosis"/>
              </a:rPr>
              <a:t> and look for information about weather conditions. Tell the lavonians the answers to the questions below:</a:t>
            </a:r>
            <a:endParaRPr sz="1600">
              <a:solidFill>
                <a:schemeClr val="dk1"/>
              </a:solidFill>
              <a:latin typeface="Dosis"/>
              <a:ea typeface="Dosis"/>
              <a:cs typeface="Dosis"/>
              <a:sym typeface="Dosis"/>
            </a:endParaRPr>
          </a:p>
          <a:p>
            <a:pPr indent="-330200" lvl="0" marL="457200" rtl="0" algn="l">
              <a:lnSpc>
                <a:spcPct val="115000"/>
              </a:lnSpc>
              <a:spcBef>
                <a:spcPts val="0"/>
              </a:spcBef>
              <a:spcAft>
                <a:spcPts val="0"/>
              </a:spcAft>
              <a:buClr>
                <a:schemeClr val="dk1"/>
              </a:buClr>
              <a:buSzPts val="1600"/>
              <a:buFont typeface="Dosis"/>
              <a:buChar char="-"/>
            </a:pPr>
            <a:r>
              <a:rPr lang="fi" sz="1600">
                <a:solidFill>
                  <a:schemeClr val="dk1"/>
                </a:solidFill>
                <a:latin typeface="Dosis"/>
                <a:ea typeface="Dosis"/>
                <a:cs typeface="Dosis"/>
                <a:sym typeface="Dosis"/>
              </a:rPr>
              <a:t>What is the difference between climate and weather?</a:t>
            </a:r>
            <a:endParaRPr sz="1600">
              <a:solidFill>
                <a:schemeClr val="dk1"/>
              </a:solidFill>
              <a:latin typeface="Dosis"/>
              <a:ea typeface="Dosis"/>
              <a:cs typeface="Dosis"/>
              <a:sym typeface="Dosis"/>
            </a:endParaRPr>
          </a:p>
          <a:p>
            <a:pPr indent="-330200" lvl="0" marL="457200" rtl="0" algn="l">
              <a:lnSpc>
                <a:spcPct val="115000"/>
              </a:lnSpc>
              <a:spcBef>
                <a:spcPts val="0"/>
              </a:spcBef>
              <a:spcAft>
                <a:spcPts val="0"/>
              </a:spcAft>
              <a:buClr>
                <a:schemeClr val="dk1"/>
              </a:buClr>
              <a:buSzPts val="1600"/>
              <a:buFont typeface="Dosis"/>
              <a:buChar char="-"/>
            </a:pPr>
            <a:r>
              <a:rPr lang="fi" sz="1600">
                <a:solidFill>
                  <a:schemeClr val="dk1"/>
                </a:solidFill>
                <a:latin typeface="Dosis"/>
                <a:ea typeface="Dosis"/>
                <a:cs typeface="Dosis"/>
                <a:sym typeface="Dosis"/>
              </a:rPr>
              <a:t>Which different factors affect the weather conditions?</a:t>
            </a:r>
            <a:endParaRPr sz="1600">
              <a:solidFill>
                <a:schemeClr val="dk1"/>
              </a:solidFill>
              <a:latin typeface="Dosis"/>
              <a:ea typeface="Dosis"/>
              <a:cs typeface="Dosis"/>
              <a:sym typeface="Dosis"/>
            </a:endParaRPr>
          </a:p>
          <a:p>
            <a:pPr indent="-330200" lvl="0" marL="457200" rtl="0" algn="l">
              <a:lnSpc>
                <a:spcPct val="115000"/>
              </a:lnSpc>
              <a:spcBef>
                <a:spcPts val="0"/>
              </a:spcBef>
              <a:spcAft>
                <a:spcPts val="0"/>
              </a:spcAft>
              <a:buClr>
                <a:schemeClr val="dk1"/>
              </a:buClr>
              <a:buSzPts val="1600"/>
              <a:buFont typeface="Dosis"/>
              <a:buChar char="-"/>
            </a:pPr>
            <a:r>
              <a:rPr lang="fi" sz="1600">
                <a:solidFill>
                  <a:schemeClr val="dk1"/>
                </a:solidFill>
                <a:latin typeface="Dosis"/>
                <a:ea typeface="Dosis"/>
                <a:cs typeface="Dosis"/>
                <a:sym typeface="Dosis"/>
              </a:rPr>
              <a:t>Why do weather conditions differ around the world?</a:t>
            </a:r>
            <a:endParaRPr sz="1600">
              <a:solidFill>
                <a:schemeClr val="dk1"/>
              </a:solidFill>
              <a:latin typeface="Dosis"/>
              <a:ea typeface="Dosis"/>
              <a:cs typeface="Dosis"/>
              <a:sym typeface="Dosis"/>
            </a:endParaRPr>
          </a:p>
          <a:p>
            <a:pPr indent="-330200" lvl="0" marL="457200" rtl="0" algn="l">
              <a:lnSpc>
                <a:spcPct val="115000"/>
              </a:lnSpc>
              <a:spcBef>
                <a:spcPts val="0"/>
              </a:spcBef>
              <a:spcAft>
                <a:spcPts val="0"/>
              </a:spcAft>
              <a:buClr>
                <a:schemeClr val="dk1"/>
              </a:buClr>
              <a:buSzPts val="1600"/>
              <a:buFont typeface="Dosis"/>
              <a:buChar char="-"/>
            </a:pPr>
            <a:r>
              <a:rPr lang="fi" sz="1600">
                <a:solidFill>
                  <a:schemeClr val="dk1"/>
                </a:solidFill>
                <a:latin typeface="Dosis"/>
                <a:ea typeface="Dosis"/>
                <a:cs typeface="Dosis"/>
                <a:sym typeface="Dosis"/>
              </a:rPr>
              <a:t>What can you say about the weather just by looking outside the window?</a:t>
            </a:r>
            <a:endParaRPr sz="1600">
              <a:solidFill>
                <a:schemeClr val="dk1"/>
              </a:solidFill>
              <a:latin typeface="Dosis"/>
              <a:ea typeface="Dosis"/>
              <a:cs typeface="Dosis"/>
              <a:sym typeface="Dosis"/>
            </a:endParaRPr>
          </a:p>
          <a:p>
            <a:pPr indent="0" lvl="0" marL="0" rtl="0" algn="l">
              <a:spcBef>
                <a:spcPts val="0"/>
              </a:spcBef>
              <a:spcAft>
                <a:spcPts val="0"/>
              </a:spcAft>
              <a:buNone/>
            </a:pPr>
            <a:r>
              <a:t/>
            </a:r>
            <a:endParaRPr sz="1600">
              <a:latin typeface="Dosis"/>
              <a:ea typeface="Dosis"/>
              <a:cs typeface="Dosis"/>
              <a:sym typeface="Dosi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59" name="Shape 59"/>
        <p:cNvGrpSpPr/>
        <p:nvPr/>
      </p:nvGrpSpPr>
      <p:grpSpPr>
        <a:xfrm>
          <a:off x="0" y="0"/>
          <a:ext cx="0" cy="0"/>
          <a:chOff x="0" y="0"/>
          <a:chExt cx="0" cy="0"/>
        </a:xfrm>
      </p:grpSpPr>
      <p:sp>
        <p:nvSpPr>
          <p:cNvPr id="60" name="Google Shape;60;p14"/>
          <p:cNvSpPr txBox="1"/>
          <p:nvPr/>
        </p:nvSpPr>
        <p:spPr>
          <a:xfrm>
            <a:off x="717950" y="664375"/>
            <a:ext cx="3675600" cy="109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fi" sz="1800">
                <a:solidFill>
                  <a:schemeClr val="dk1"/>
                </a:solidFill>
                <a:latin typeface="Dosis"/>
                <a:ea typeface="Dosis"/>
                <a:cs typeface="Dosis"/>
                <a:sym typeface="Dosis"/>
              </a:rPr>
              <a:t>Planet Earth year 2085</a:t>
            </a:r>
            <a:endParaRPr b="1" sz="1800">
              <a:solidFill>
                <a:schemeClr val="dk1"/>
              </a:solidFill>
              <a:latin typeface="Dosis"/>
              <a:ea typeface="Dosis"/>
              <a:cs typeface="Dosis"/>
              <a:sym typeface="Dosis"/>
            </a:endParaRPr>
          </a:p>
          <a:p>
            <a:pPr indent="0" lvl="0" marL="0" rtl="0" algn="l">
              <a:lnSpc>
                <a:spcPct val="115000"/>
              </a:lnSpc>
              <a:spcBef>
                <a:spcPts val="0"/>
              </a:spcBef>
              <a:spcAft>
                <a:spcPts val="0"/>
              </a:spcAft>
              <a:buClr>
                <a:schemeClr val="dk1"/>
              </a:buClr>
              <a:buSzPts val="1100"/>
              <a:buFont typeface="Arial"/>
              <a:buNone/>
            </a:pPr>
            <a:r>
              <a:t/>
            </a:r>
            <a:endParaRPr sz="1800">
              <a:solidFill>
                <a:schemeClr val="dk1"/>
              </a:solidFill>
              <a:latin typeface="Dosis"/>
              <a:ea typeface="Dosis"/>
              <a:cs typeface="Dosis"/>
              <a:sym typeface="Dosis"/>
            </a:endParaRPr>
          </a:p>
          <a:p>
            <a:pPr indent="0" lvl="0" marL="0" rtl="0" algn="l">
              <a:lnSpc>
                <a:spcPct val="115000"/>
              </a:lnSpc>
              <a:spcBef>
                <a:spcPts val="0"/>
              </a:spcBef>
              <a:spcAft>
                <a:spcPts val="0"/>
              </a:spcAft>
              <a:buClr>
                <a:schemeClr val="dk1"/>
              </a:buClr>
              <a:buSzPts val="1100"/>
              <a:buFont typeface="Arial"/>
              <a:buNone/>
            </a:pPr>
            <a:r>
              <a:t/>
            </a:r>
            <a:endParaRPr sz="1800">
              <a:latin typeface="Dosis"/>
              <a:ea typeface="Dosis"/>
              <a:cs typeface="Dosis"/>
              <a:sym typeface="Dosis"/>
            </a:endParaRPr>
          </a:p>
        </p:txBody>
      </p:sp>
      <p:pic>
        <p:nvPicPr>
          <p:cNvPr id="61" name="Google Shape;61;p14"/>
          <p:cNvPicPr preferRelativeResize="0"/>
          <p:nvPr/>
        </p:nvPicPr>
        <p:blipFill>
          <a:blip r:embed="rId3">
            <a:alphaModFix/>
          </a:blip>
          <a:stretch>
            <a:fillRect/>
          </a:stretch>
        </p:blipFill>
        <p:spPr>
          <a:xfrm>
            <a:off x="4393550" y="664375"/>
            <a:ext cx="4445651" cy="317495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62" name="Shape 162"/>
        <p:cNvGrpSpPr/>
        <p:nvPr/>
      </p:nvGrpSpPr>
      <p:grpSpPr>
        <a:xfrm>
          <a:off x="0" y="0"/>
          <a:ext cx="0" cy="0"/>
          <a:chOff x="0" y="0"/>
          <a:chExt cx="0" cy="0"/>
        </a:xfrm>
      </p:grpSpPr>
      <p:sp>
        <p:nvSpPr>
          <p:cNvPr id="163" name="Google Shape;163;p32"/>
          <p:cNvSpPr txBox="1"/>
          <p:nvPr/>
        </p:nvSpPr>
        <p:spPr>
          <a:xfrm>
            <a:off x="757200" y="439375"/>
            <a:ext cx="7629600" cy="4371300"/>
          </a:xfrm>
          <a:prstGeom prst="rect">
            <a:avLst/>
          </a:prstGeom>
          <a:solidFill>
            <a:srgbClr val="C27BA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i" sz="1600">
                <a:latin typeface="Dosis"/>
                <a:ea typeface="Dosis"/>
                <a:cs typeface="Dosis"/>
                <a:sym typeface="Dosis"/>
              </a:rPr>
              <a:t>ASSIGNMENT 5:</a:t>
            </a:r>
            <a:endParaRPr b="1" sz="1600">
              <a:latin typeface="Dosis"/>
              <a:ea typeface="Dosis"/>
              <a:cs typeface="Dosis"/>
              <a:sym typeface="Dosis"/>
            </a:endParaRPr>
          </a:p>
          <a:p>
            <a:pPr indent="0" lvl="0" marL="0" rtl="0" algn="l">
              <a:spcBef>
                <a:spcPts val="0"/>
              </a:spcBef>
              <a:spcAft>
                <a:spcPts val="0"/>
              </a:spcAft>
              <a:buNone/>
            </a:pPr>
            <a:r>
              <a:rPr lang="fi" sz="1600">
                <a:latin typeface="Dosis"/>
                <a:ea typeface="Dosis"/>
                <a:cs typeface="Dosis"/>
                <a:sym typeface="Dosis"/>
              </a:rPr>
              <a:t>You also decide to help lavonians about their problems regarding the forecast of weather.</a:t>
            </a:r>
            <a:endParaRPr sz="1600">
              <a:latin typeface="Dosis"/>
              <a:ea typeface="Dosis"/>
              <a:cs typeface="Dosis"/>
              <a:sym typeface="Dosis"/>
            </a:endParaRPr>
          </a:p>
          <a:p>
            <a:pPr indent="0" lvl="0" marL="0" rtl="0" algn="l">
              <a:spcBef>
                <a:spcPts val="0"/>
              </a:spcBef>
              <a:spcAft>
                <a:spcPts val="0"/>
              </a:spcAft>
              <a:buNone/>
            </a:pPr>
            <a:r>
              <a:t/>
            </a:r>
            <a:endParaRPr sz="1600">
              <a:latin typeface="Dosis"/>
              <a:ea typeface="Dosis"/>
              <a:cs typeface="Dosis"/>
              <a:sym typeface="Dosis"/>
            </a:endParaRPr>
          </a:p>
          <a:p>
            <a:pPr indent="0" lvl="0" marL="0" rtl="0" algn="l">
              <a:spcBef>
                <a:spcPts val="0"/>
              </a:spcBef>
              <a:spcAft>
                <a:spcPts val="0"/>
              </a:spcAft>
              <a:buNone/>
            </a:pPr>
            <a:r>
              <a:rPr lang="fi" sz="1600">
                <a:latin typeface="Dosis"/>
                <a:ea typeface="Dosis"/>
                <a:cs typeface="Dosis"/>
                <a:sym typeface="Dosis"/>
              </a:rPr>
              <a:t>Take out your Kitsat satellite. Make sure that the satellite is connected to the ground station and to a computer. Also make sure that the satellites camera and the thermometer are turned on and working properly. </a:t>
            </a:r>
            <a:endParaRPr sz="1600">
              <a:latin typeface="Dosis"/>
              <a:ea typeface="Dosis"/>
              <a:cs typeface="Dosis"/>
              <a:sym typeface="Dosis"/>
            </a:endParaRPr>
          </a:p>
          <a:p>
            <a:pPr indent="0" lvl="0" marL="0" rtl="0" algn="l">
              <a:spcBef>
                <a:spcPts val="0"/>
              </a:spcBef>
              <a:spcAft>
                <a:spcPts val="0"/>
              </a:spcAft>
              <a:buNone/>
            </a:pPr>
            <a:r>
              <a:t/>
            </a:r>
            <a:endParaRPr sz="1600">
              <a:latin typeface="Dosis"/>
              <a:ea typeface="Dosis"/>
              <a:cs typeface="Dosis"/>
              <a:sym typeface="Dosis"/>
            </a:endParaRPr>
          </a:p>
          <a:p>
            <a:pPr indent="0" lvl="0" marL="0" rtl="0" algn="l">
              <a:spcBef>
                <a:spcPts val="0"/>
              </a:spcBef>
              <a:spcAft>
                <a:spcPts val="0"/>
              </a:spcAft>
              <a:buNone/>
            </a:pPr>
            <a:r>
              <a:rPr lang="fi" sz="1600">
                <a:latin typeface="Dosis"/>
                <a:ea typeface="Dosis"/>
                <a:cs typeface="Dosis"/>
                <a:sym typeface="Dosis"/>
              </a:rPr>
              <a:t>If it’s raining outside make sure that the satellite is covered. </a:t>
            </a:r>
            <a:endParaRPr sz="1600">
              <a:latin typeface="Dosis"/>
              <a:ea typeface="Dosis"/>
              <a:cs typeface="Dosis"/>
              <a:sym typeface="Dosis"/>
            </a:endParaRPr>
          </a:p>
          <a:p>
            <a:pPr indent="0" lvl="0" marL="0" rtl="0" algn="l">
              <a:spcBef>
                <a:spcPts val="0"/>
              </a:spcBef>
              <a:spcAft>
                <a:spcPts val="0"/>
              </a:spcAft>
              <a:buNone/>
            </a:pPr>
            <a:r>
              <a:rPr lang="fi" sz="1600">
                <a:latin typeface="Dosis"/>
                <a:ea typeface="Dosis"/>
                <a:cs typeface="Dosis"/>
                <a:sym typeface="Dosis"/>
              </a:rPr>
              <a:t>Put the satellite somewhere above ground level and let it be there for a few minutes. Make sure that you take a few photos with the camera during the visit outside. Try also taking photos with the IR filter on. Now go back inside to analyze the data gathered. </a:t>
            </a:r>
            <a:endParaRPr sz="1600">
              <a:latin typeface="Dosis"/>
              <a:ea typeface="Dosis"/>
              <a:cs typeface="Dosis"/>
              <a:sym typeface="Dosis"/>
            </a:endParaRPr>
          </a:p>
          <a:p>
            <a:pPr indent="0" lvl="0" marL="0" rtl="0" algn="l">
              <a:spcBef>
                <a:spcPts val="0"/>
              </a:spcBef>
              <a:spcAft>
                <a:spcPts val="0"/>
              </a:spcAft>
              <a:buNone/>
            </a:pPr>
            <a:r>
              <a:t/>
            </a:r>
            <a:endParaRPr sz="1600">
              <a:latin typeface="Dosis"/>
              <a:ea typeface="Dosis"/>
              <a:cs typeface="Dosis"/>
              <a:sym typeface="Dosis"/>
            </a:endParaRPr>
          </a:p>
          <a:p>
            <a:pPr indent="0" lvl="0" marL="0" rtl="0" algn="l">
              <a:spcBef>
                <a:spcPts val="0"/>
              </a:spcBef>
              <a:spcAft>
                <a:spcPts val="0"/>
              </a:spcAft>
              <a:buNone/>
            </a:pPr>
            <a:r>
              <a:rPr lang="fi" sz="1600">
                <a:latin typeface="Dosis"/>
                <a:ea typeface="Dosis"/>
                <a:cs typeface="Dosis"/>
                <a:sym typeface="Dosis"/>
              </a:rPr>
              <a:t>What can be said about the weather based on the data the satellite has collected? </a:t>
            </a:r>
            <a:endParaRPr sz="1600">
              <a:latin typeface="Dosis"/>
              <a:ea typeface="Dosis"/>
              <a:cs typeface="Dosis"/>
              <a:sym typeface="Dosis"/>
            </a:endParaRPr>
          </a:p>
          <a:p>
            <a:pPr indent="0" lvl="0" marL="0" rtl="0" algn="l">
              <a:spcBef>
                <a:spcPts val="0"/>
              </a:spcBef>
              <a:spcAft>
                <a:spcPts val="0"/>
              </a:spcAft>
              <a:buNone/>
            </a:pPr>
            <a:r>
              <a:rPr lang="fi" sz="1600">
                <a:latin typeface="Dosis"/>
                <a:ea typeface="Dosis"/>
                <a:cs typeface="Dosis"/>
                <a:sym typeface="Dosis"/>
              </a:rPr>
              <a:t>How are satellites used on Earth to forecast and observe weather?</a:t>
            </a:r>
            <a:endParaRPr sz="1600">
              <a:latin typeface="Dosis"/>
              <a:ea typeface="Dosis"/>
              <a:cs typeface="Dosis"/>
              <a:sym typeface="Dosis"/>
            </a:endParaRPr>
          </a:p>
          <a:p>
            <a:pPr indent="0" lvl="0" marL="0" rtl="0" algn="l">
              <a:spcBef>
                <a:spcPts val="0"/>
              </a:spcBef>
              <a:spcAft>
                <a:spcPts val="0"/>
              </a:spcAft>
              <a:buNone/>
            </a:pPr>
            <a:r>
              <a:rPr lang="fi" sz="1600">
                <a:latin typeface="Dosis"/>
                <a:ea typeface="Dosis"/>
                <a:cs typeface="Dosis"/>
                <a:sym typeface="Dosis"/>
              </a:rPr>
              <a:t>Write an instruction on how to dress up for the weather conditions at the moment.</a:t>
            </a:r>
            <a:endParaRPr sz="1600">
              <a:latin typeface="Dosis"/>
              <a:ea typeface="Dosis"/>
              <a:cs typeface="Dosis"/>
              <a:sym typeface="Dosis"/>
            </a:endParaRPr>
          </a:p>
          <a:p>
            <a:pPr indent="0" lvl="0" marL="0" rtl="0" algn="l">
              <a:spcBef>
                <a:spcPts val="0"/>
              </a:spcBef>
              <a:spcAft>
                <a:spcPts val="0"/>
              </a:spcAft>
              <a:buNone/>
            </a:pPr>
            <a:r>
              <a:t/>
            </a:r>
            <a:endParaRPr sz="1600">
              <a:latin typeface="Dosis"/>
              <a:ea typeface="Dosis"/>
              <a:cs typeface="Dosis"/>
              <a:sym typeface="Dosis"/>
            </a:endParaRPr>
          </a:p>
          <a:p>
            <a:pPr indent="0" lvl="0" marL="0" rtl="0" algn="l">
              <a:spcBef>
                <a:spcPts val="0"/>
              </a:spcBef>
              <a:spcAft>
                <a:spcPts val="0"/>
              </a:spcAft>
              <a:buNone/>
            </a:pPr>
            <a:r>
              <a:rPr lang="fi" sz="1600">
                <a:latin typeface="Dosis"/>
                <a:ea typeface="Dosis"/>
                <a:cs typeface="Dosis"/>
                <a:sym typeface="Dosis"/>
              </a:rPr>
              <a:t>Remember to check out </a:t>
            </a:r>
            <a:r>
              <a:rPr lang="fi" sz="1600">
                <a:highlight>
                  <a:srgbClr val="999999"/>
                </a:highlight>
                <a:latin typeface="Dosis"/>
                <a:ea typeface="Dosis"/>
                <a:cs typeface="Dosis"/>
                <a:sym typeface="Dosis"/>
              </a:rPr>
              <a:t>G.A.S.P</a:t>
            </a:r>
            <a:r>
              <a:rPr lang="fi" sz="1600">
                <a:latin typeface="Dosis"/>
                <a:ea typeface="Dosis"/>
                <a:cs typeface="Dosis"/>
                <a:sym typeface="Dosis"/>
              </a:rPr>
              <a:t> for more details and information.</a:t>
            </a:r>
            <a:endParaRPr sz="1600">
              <a:latin typeface="Dosis"/>
              <a:ea typeface="Dosis"/>
              <a:cs typeface="Dosis"/>
              <a:sym typeface="Dosi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67" name="Shape 167"/>
        <p:cNvGrpSpPr/>
        <p:nvPr/>
      </p:nvGrpSpPr>
      <p:grpSpPr>
        <a:xfrm>
          <a:off x="0" y="0"/>
          <a:ext cx="0" cy="0"/>
          <a:chOff x="0" y="0"/>
          <a:chExt cx="0" cy="0"/>
        </a:xfrm>
      </p:grpSpPr>
      <p:sp>
        <p:nvSpPr>
          <p:cNvPr id="168" name="Google Shape;168;p33"/>
          <p:cNvSpPr txBox="1"/>
          <p:nvPr/>
        </p:nvSpPr>
        <p:spPr>
          <a:xfrm>
            <a:off x="589375" y="515400"/>
            <a:ext cx="4736400" cy="4112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i" sz="1600">
                <a:solidFill>
                  <a:schemeClr val="dk1"/>
                </a:solidFill>
                <a:highlight>
                  <a:schemeClr val="accent6"/>
                </a:highlight>
                <a:latin typeface="Dosis"/>
                <a:ea typeface="Dosis"/>
                <a:cs typeface="Dosis"/>
                <a:sym typeface="Dosis"/>
              </a:rPr>
              <a:t>Nicely done!</a:t>
            </a:r>
            <a:r>
              <a:rPr lang="fi" sz="1600">
                <a:solidFill>
                  <a:schemeClr val="dk1"/>
                </a:solidFill>
                <a:latin typeface="Dosis"/>
                <a:ea typeface="Dosis"/>
                <a:cs typeface="Dosis"/>
                <a:sym typeface="Dosis"/>
              </a:rPr>
              <a:t> Now the lavonians have a basic understanding about weather. After your report they specify their problem.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rPr lang="fi" sz="1600">
                <a:solidFill>
                  <a:schemeClr val="dk1"/>
                </a:solidFill>
                <a:latin typeface="Dosis"/>
                <a:ea typeface="Dosis"/>
                <a:cs typeface="Dosis"/>
                <a:sym typeface="Dosis"/>
              </a:rPr>
              <a:t>They are sending you a few climate diagrams which paint an alarming picture of the weather conditions around the planet.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Clr>
                <a:schemeClr val="dk1"/>
              </a:buClr>
              <a:buSzPts val="1100"/>
              <a:buFont typeface="Arial"/>
              <a:buNone/>
            </a:pPr>
            <a:r>
              <a:rPr lang="fi" sz="1600">
                <a:solidFill>
                  <a:schemeClr val="dk1"/>
                </a:solidFill>
                <a:latin typeface="Dosis"/>
                <a:ea typeface="Dosis"/>
                <a:cs typeface="Dosis"/>
                <a:sym typeface="Dosis"/>
              </a:rPr>
              <a:t>Lavonians have gathered this data by themselves but they have no clue on how to read and interpret these diagrams. You have a strong feeling that these diagrams play an important role in making the weather conditions of the planet more pleasant and bearable.</a:t>
            </a:r>
            <a:endParaRPr sz="1600">
              <a:solidFill>
                <a:schemeClr val="dk1"/>
              </a:solidFill>
              <a:latin typeface="Dosis"/>
              <a:ea typeface="Dosis"/>
              <a:cs typeface="Dosis"/>
              <a:sym typeface="Dosis"/>
            </a:endParaRPr>
          </a:p>
          <a:p>
            <a:pPr indent="0" lvl="0" marL="0" rtl="0" algn="l">
              <a:spcBef>
                <a:spcPts val="0"/>
              </a:spcBef>
              <a:spcAft>
                <a:spcPts val="0"/>
              </a:spcAft>
              <a:buNone/>
            </a:pPr>
            <a:r>
              <a:t/>
            </a:r>
            <a:endParaRPr sz="1600">
              <a:latin typeface="Dosis"/>
              <a:ea typeface="Dosis"/>
              <a:cs typeface="Dosis"/>
              <a:sym typeface="Dosi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72" name="Shape 172"/>
        <p:cNvGrpSpPr/>
        <p:nvPr/>
      </p:nvGrpSpPr>
      <p:grpSpPr>
        <a:xfrm>
          <a:off x="0" y="0"/>
          <a:ext cx="0" cy="0"/>
          <a:chOff x="0" y="0"/>
          <a:chExt cx="0" cy="0"/>
        </a:xfrm>
      </p:grpSpPr>
      <p:sp>
        <p:nvSpPr>
          <p:cNvPr id="173" name="Google Shape;173;p34"/>
          <p:cNvSpPr txBox="1"/>
          <p:nvPr/>
        </p:nvSpPr>
        <p:spPr>
          <a:xfrm>
            <a:off x="1073400" y="515400"/>
            <a:ext cx="6997200" cy="4112700"/>
          </a:xfrm>
          <a:prstGeom prst="rect">
            <a:avLst/>
          </a:prstGeom>
          <a:solidFill>
            <a:srgbClr val="C27BA0"/>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fi" sz="1600">
                <a:solidFill>
                  <a:schemeClr val="dk1"/>
                </a:solidFill>
                <a:latin typeface="Dosis"/>
                <a:ea typeface="Dosis"/>
                <a:cs typeface="Dosis"/>
                <a:sym typeface="Dosis"/>
              </a:rPr>
              <a:t>ASSIGNMENT 6: </a:t>
            </a:r>
            <a:endParaRPr b="1" sz="1600">
              <a:solidFill>
                <a:schemeClr val="dk1"/>
              </a:solidFill>
              <a:latin typeface="Dosis"/>
              <a:ea typeface="Dosis"/>
              <a:cs typeface="Dosis"/>
              <a:sym typeface="Dosis"/>
            </a:endParaRPr>
          </a:p>
          <a:p>
            <a:pPr indent="0" lvl="0" marL="0" rtl="0" algn="l">
              <a:lnSpc>
                <a:spcPct val="115000"/>
              </a:lnSpc>
              <a:spcBef>
                <a:spcPts val="0"/>
              </a:spcBef>
              <a:spcAft>
                <a:spcPts val="0"/>
              </a:spcAft>
              <a:buClr>
                <a:schemeClr val="dk1"/>
              </a:buClr>
              <a:buSzPts val="1100"/>
              <a:buFont typeface="Arial"/>
              <a:buNone/>
            </a:pPr>
            <a:r>
              <a:t/>
            </a:r>
            <a:endParaRPr b="1" sz="1600">
              <a:solidFill>
                <a:schemeClr val="dk1"/>
              </a:solidFill>
              <a:latin typeface="Dosis"/>
              <a:ea typeface="Dosis"/>
              <a:cs typeface="Dosis"/>
              <a:sym typeface="Dosis"/>
            </a:endParaRPr>
          </a:p>
          <a:p>
            <a:pPr indent="0" lvl="0" marL="0" rtl="0" algn="l">
              <a:lnSpc>
                <a:spcPct val="115000"/>
              </a:lnSpc>
              <a:spcBef>
                <a:spcPts val="0"/>
              </a:spcBef>
              <a:spcAft>
                <a:spcPts val="0"/>
              </a:spcAft>
              <a:buClr>
                <a:schemeClr val="dk1"/>
              </a:buClr>
              <a:buSzPts val="1100"/>
              <a:buFont typeface="Arial"/>
              <a:buNone/>
            </a:pPr>
            <a:r>
              <a:rPr lang="fi" sz="1600">
                <a:solidFill>
                  <a:schemeClr val="dk1"/>
                </a:solidFill>
                <a:latin typeface="Dosis"/>
                <a:ea typeface="Dosis"/>
                <a:cs typeface="Dosis"/>
                <a:sym typeface="Dosis"/>
              </a:rPr>
              <a:t>Take a look at the following climate diagrams around different parts of Lavonia. Read through the information about climate diagrams from </a:t>
            </a:r>
            <a:r>
              <a:rPr lang="fi" sz="1600">
                <a:solidFill>
                  <a:schemeClr val="dk1"/>
                </a:solidFill>
                <a:highlight>
                  <a:srgbClr val="999999"/>
                </a:highlight>
                <a:latin typeface="Dosis"/>
                <a:ea typeface="Dosis"/>
                <a:cs typeface="Dosis"/>
                <a:sym typeface="Dosis"/>
              </a:rPr>
              <a:t>G.A.S.P. </a:t>
            </a:r>
            <a:r>
              <a:rPr lang="fi" sz="1600">
                <a:solidFill>
                  <a:schemeClr val="dk1"/>
                </a:solidFill>
                <a:latin typeface="Dosis"/>
                <a:ea typeface="Dosis"/>
                <a:cs typeface="Dosis"/>
                <a:sym typeface="Dosis"/>
              </a:rPr>
              <a:t>and answer the following questions.</a:t>
            </a:r>
            <a:endParaRPr sz="1600">
              <a:solidFill>
                <a:schemeClr val="dk1"/>
              </a:solidFill>
              <a:latin typeface="Dosis"/>
              <a:ea typeface="Dosis"/>
              <a:cs typeface="Dosis"/>
              <a:sym typeface="Dosis"/>
            </a:endParaRPr>
          </a:p>
          <a:p>
            <a:pPr indent="-330200" lvl="0" marL="457200" rtl="0" algn="l">
              <a:lnSpc>
                <a:spcPct val="115000"/>
              </a:lnSpc>
              <a:spcBef>
                <a:spcPts val="0"/>
              </a:spcBef>
              <a:spcAft>
                <a:spcPts val="0"/>
              </a:spcAft>
              <a:buClr>
                <a:schemeClr val="dk1"/>
              </a:buClr>
              <a:buSzPts val="1600"/>
              <a:buFont typeface="Dosis"/>
              <a:buChar char="-"/>
            </a:pPr>
            <a:r>
              <a:rPr lang="fi" sz="1600">
                <a:solidFill>
                  <a:schemeClr val="dk1"/>
                </a:solidFill>
                <a:latin typeface="Dosis"/>
                <a:ea typeface="Dosis"/>
                <a:cs typeface="Dosis"/>
                <a:sym typeface="Dosis"/>
              </a:rPr>
              <a:t>What is a climate diagram?</a:t>
            </a:r>
            <a:endParaRPr sz="1600">
              <a:solidFill>
                <a:schemeClr val="dk1"/>
              </a:solidFill>
              <a:latin typeface="Dosis"/>
              <a:ea typeface="Dosis"/>
              <a:cs typeface="Dosis"/>
              <a:sym typeface="Dosis"/>
            </a:endParaRPr>
          </a:p>
          <a:p>
            <a:pPr indent="-330200" lvl="0" marL="457200" rtl="0" algn="l">
              <a:lnSpc>
                <a:spcPct val="115000"/>
              </a:lnSpc>
              <a:spcBef>
                <a:spcPts val="0"/>
              </a:spcBef>
              <a:spcAft>
                <a:spcPts val="0"/>
              </a:spcAft>
              <a:buClr>
                <a:schemeClr val="dk1"/>
              </a:buClr>
              <a:buSzPts val="1600"/>
              <a:buFont typeface="Dosis"/>
              <a:buChar char="-"/>
            </a:pPr>
            <a:r>
              <a:rPr lang="fi" sz="1600">
                <a:solidFill>
                  <a:schemeClr val="dk1"/>
                </a:solidFill>
                <a:latin typeface="Dosis"/>
                <a:ea typeface="Dosis"/>
                <a:cs typeface="Dosis"/>
                <a:sym typeface="Dosis"/>
              </a:rPr>
              <a:t>What parts or areas on planet Earth might have a similar climate diagram than the ones from Lavonia?</a:t>
            </a:r>
            <a:endParaRPr sz="1600">
              <a:solidFill>
                <a:schemeClr val="dk1"/>
              </a:solidFill>
              <a:latin typeface="Dosis"/>
              <a:ea typeface="Dosis"/>
              <a:cs typeface="Dosis"/>
              <a:sym typeface="Dosis"/>
            </a:endParaRPr>
          </a:p>
          <a:p>
            <a:pPr indent="-330200" lvl="0" marL="457200" rtl="0" algn="l">
              <a:lnSpc>
                <a:spcPct val="115000"/>
              </a:lnSpc>
              <a:spcBef>
                <a:spcPts val="0"/>
              </a:spcBef>
              <a:spcAft>
                <a:spcPts val="0"/>
              </a:spcAft>
              <a:buClr>
                <a:schemeClr val="dk1"/>
              </a:buClr>
              <a:buSzPts val="1600"/>
              <a:buFont typeface="Dosis"/>
              <a:buChar char="-"/>
            </a:pPr>
            <a:r>
              <a:rPr lang="fi" sz="1600">
                <a:solidFill>
                  <a:schemeClr val="dk1"/>
                </a:solidFill>
                <a:latin typeface="Dosis"/>
                <a:ea typeface="Dosis"/>
                <a:cs typeface="Dosis"/>
                <a:sym typeface="Dosis"/>
              </a:rPr>
              <a:t>What role do satellites play in making climate diagrams? Could the Kitsat satellite be utilized in making climate diagrams? Why or why not?</a:t>
            </a:r>
            <a:endParaRPr sz="1600">
              <a:solidFill>
                <a:schemeClr val="dk1"/>
              </a:solidFill>
              <a:latin typeface="Dosis"/>
              <a:ea typeface="Dosis"/>
              <a:cs typeface="Dosis"/>
              <a:sym typeface="Dosis"/>
            </a:endParaRPr>
          </a:p>
          <a:p>
            <a:pPr indent="-330200" lvl="0" marL="457200" rtl="0" algn="l">
              <a:lnSpc>
                <a:spcPct val="115000"/>
              </a:lnSpc>
              <a:spcBef>
                <a:spcPts val="0"/>
              </a:spcBef>
              <a:spcAft>
                <a:spcPts val="0"/>
              </a:spcAft>
              <a:buClr>
                <a:schemeClr val="dk1"/>
              </a:buClr>
              <a:buSzPts val="1600"/>
              <a:buFont typeface="Dosis"/>
              <a:buChar char="-"/>
            </a:pPr>
            <a:r>
              <a:rPr lang="fi" sz="1600">
                <a:solidFill>
                  <a:schemeClr val="dk1"/>
                </a:solidFill>
                <a:latin typeface="Dosis"/>
                <a:ea typeface="Dosis"/>
                <a:cs typeface="Dosis"/>
                <a:sym typeface="Dosis"/>
              </a:rPr>
              <a:t>Come up with a solution to change the weather conditions at different areas of Lavonia presented by the climate diagrams. Could it be a machine of some sort? A new innovation? Some kind of adaptation to the weather conditions? Or something totally different?</a:t>
            </a:r>
            <a:endParaRPr sz="1600">
              <a:solidFill>
                <a:schemeClr val="dk1"/>
              </a:solidFill>
              <a:latin typeface="Dosis"/>
              <a:ea typeface="Dosis"/>
              <a:cs typeface="Dosis"/>
              <a:sym typeface="Dosi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77" name="Shape 177"/>
        <p:cNvGrpSpPr/>
        <p:nvPr/>
      </p:nvGrpSpPr>
      <p:grpSpPr>
        <a:xfrm>
          <a:off x="0" y="0"/>
          <a:ext cx="0" cy="0"/>
          <a:chOff x="0" y="0"/>
          <a:chExt cx="0" cy="0"/>
        </a:xfrm>
      </p:grpSpPr>
      <p:sp>
        <p:nvSpPr>
          <p:cNvPr id="178" name="Google Shape;178;p35"/>
          <p:cNvSpPr txBox="1"/>
          <p:nvPr/>
        </p:nvSpPr>
        <p:spPr>
          <a:xfrm>
            <a:off x="546500" y="375050"/>
            <a:ext cx="3932700" cy="128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fi" sz="1600">
                <a:solidFill>
                  <a:schemeClr val="dk1"/>
                </a:solidFill>
                <a:highlight>
                  <a:schemeClr val="accent6"/>
                </a:highlight>
                <a:latin typeface="Dosis"/>
                <a:ea typeface="Dosis"/>
                <a:cs typeface="Dosis"/>
                <a:sym typeface="Dosis"/>
              </a:rPr>
              <a:t>Phew! </a:t>
            </a:r>
            <a:r>
              <a:rPr lang="fi" sz="1600">
                <a:solidFill>
                  <a:schemeClr val="dk1"/>
                </a:solidFill>
                <a:latin typeface="Dosis"/>
                <a:ea typeface="Dosis"/>
                <a:cs typeface="Dosis"/>
                <a:sym typeface="Dosis"/>
              </a:rPr>
              <a:t>You sit down in front of your console and start typing your message and report to the lavonians. When all of a sudden...</a:t>
            </a:r>
            <a:endParaRPr sz="1600">
              <a:solidFill>
                <a:schemeClr val="dk1"/>
              </a:solidFill>
              <a:latin typeface="Dosis"/>
              <a:ea typeface="Dosis"/>
              <a:cs typeface="Dosis"/>
              <a:sym typeface="Dosis"/>
            </a:endParaRPr>
          </a:p>
          <a:p>
            <a:pPr indent="0" lvl="0" marL="0" rtl="0" algn="l">
              <a:spcBef>
                <a:spcPts val="0"/>
              </a:spcBef>
              <a:spcAft>
                <a:spcPts val="0"/>
              </a:spcAft>
              <a:buNone/>
            </a:pPr>
            <a:r>
              <a:t/>
            </a:r>
            <a:endParaRPr sz="1600">
              <a:latin typeface="Dosis"/>
              <a:ea typeface="Dosis"/>
              <a:cs typeface="Dosis"/>
              <a:sym typeface="Dosis"/>
            </a:endParaRPr>
          </a:p>
        </p:txBody>
      </p:sp>
      <p:sp>
        <p:nvSpPr>
          <p:cNvPr id="179" name="Google Shape;179;p35"/>
          <p:cNvSpPr txBox="1"/>
          <p:nvPr/>
        </p:nvSpPr>
        <p:spPr>
          <a:xfrm>
            <a:off x="4114800" y="1360875"/>
            <a:ext cx="4618500" cy="3829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t/>
            </a:r>
            <a:endParaRPr b="1"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rPr lang="fi" sz="1600">
                <a:solidFill>
                  <a:schemeClr val="dk1"/>
                </a:solidFill>
                <a:latin typeface="Dosis"/>
                <a:ea typeface="Dosis"/>
                <a:cs typeface="Dosis"/>
                <a:sym typeface="Dosis"/>
              </a:rPr>
              <a:t>The console gives you a blue screen. No one in the O.S.T.R.I.C.H compound is able to use their devices or communicate with the lavonians.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Clr>
                <a:schemeClr val="dk1"/>
              </a:buClr>
              <a:buSzPts val="1100"/>
              <a:buFont typeface="Arial"/>
              <a:buNone/>
            </a:pPr>
            <a:r>
              <a:rPr lang="fi" sz="1600">
                <a:solidFill>
                  <a:schemeClr val="dk1"/>
                </a:solidFill>
                <a:latin typeface="Dosis"/>
                <a:ea typeface="Dosis"/>
                <a:cs typeface="Dosis"/>
                <a:sym typeface="Dosis"/>
              </a:rPr>
              <a:t>Something is scrambling the communications and the power of the compound. The only form of communication is the Kitsat satellite and it’s radio communication frequency. The scrambling doesn’t seem to affect it and the satellite has its own power source. You decide to send a short Morse code to address the situation.</a:t>
            </a:r>
            <a:endParaRPr sz="1600">
              <a:solidFill>
                <a:schemeClr val="dk1"/>
              </a:solidFill>
              <a:latin typeface="Dosis"/>
              <a:ea typeface="Dosis"/>
              <a:cs typeface="Dosis"/>
              <a:sym typeface="Dosis"/>
            </a:endParaRPr>
          </a:p>
          <a:p>
            <a:pPr indent="0" lvl="0" marL="0" rtl="0" algn="l">
              <a:spcBef>
                <a:spcPts val="0"/>
              </a:spcBef>
              <a:spcAft>
                <a:spcPts val="0"/>
              </a:spcAft>
              <a:buNone/>
            </a:pPr>
            <a:r>
              <a:t/>
            </a:r>
            <a:endParaRPr sz="1600">
              <a:latin typeface="Dosis"/>
              <a:ea typeface="Dosis"/>
              <a:cs typeface="Dosis"/>
              <a:sym typeface="Dosis"/>
            </a:endParaRPr>
          </a:p>
        </p:txBody>
      </p:sp>
      <p:pic>
        <p:nvPicPr>
          <p:cNvPr id="180" name="Google Shape;180;p35"/>
          <p:cNvPicPr preferRelativeResize="0"/>
          <p:nvPr/>
        </p:nvPicPr>
        <p:blipFill>
          <a:blip r:embed="rId3">
            <a:alphaModFix/>
          </a:blip>
          <a:stretch>
            <a:fillRect/>
          </a:stretch>
        </p:blipFill>
        <p:spPr>
          <a:xfrm>
            <a:off x="268840" y="988037"/>
            <a:ext cx="3138823" cy="43950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84" name="Shape 184"/>
        <p:cNvGrpSpPr/>
        <p:nvPr/>
      </p:nvGrpSpPr>
      <p:grpSpPr>
        <a:xfrm>
          <a:off x="0" y="0"/>
          <a:ext cx="0" cy="0"/>
          <a:chOff x="0" y="0"/>
          <a:chExt cx="0" cy="0"/>
        </a:xfrm>
      </p:grpSpPr>
      <p:sp>
        <p:nvSpPr>
          <p:cNvPr id="185" name="Google Shape;185;p36"/>
          <p:cNvSpPr txBox="1"/>
          <p:nvPr/>
        </p:nvSpPr>
        <p:spPr>
          <a:xfrm>
            <a:off x="1371600" y="1618050"/>
            <a:ext cx="176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86" name="Google Shape;186;p36"/>
          <p:cNvSpPr txBox="1"/>
          <p:nvPr/>
        </p:nvSpPr>
        <p:spPr>
          <a:xfrm>
            <a:off x="326250" y="546500"/>
            <a:ext cx="3831300" cy="3808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fi" sz="1600">
                <a:latin typeface="Dosis"/>
                <a:ea typeface="Dosis"/>
                <a:cs typeface="Dosis"/>
                <a:sym typeface="Dosis"/>
              </a:rPr>
              <a:t>Use the Morse codex in G.A.S.P. and send the following message to the lavonians. You can also command the Kitsat satellite’s buzzer to send the following message.</a:t>
            </a:r>
            <a:endParaRPr sz="1600">
              <a:latin typeface="Dosis"/>
              <a:ea typeface="Dosis"/>
              <a:cs typeface="Dosis"/>
              <a:sym typeface="Dosis"/>
            </a:endParaRPr>
          </a:p>
          <a:p>
            <a:pPr indent="0" lvl="0" marL="0" rtl="0" algn="l">
              <a:lnSpc>
                <a:spcPct val="115000"/>
              </a:lnSpc>
              <a:spcBef>
                <a:spcPts val="0"/>
              </a:spcBef>
              <a:spcAft>
                <a:spcPts val="0"/>
              </a:spcAft>
              <a:buNone/>
            </a:pPr>
            <a:r>
              <a:t/>
            </a:r>
            <a:endParaRPr sz="1600">
              <a:latin typeface="Dosis"/>
              <a:ea typeface="Dosis"/>
              <a:cs typeface="Dosis"/>
              <a:sym typeface="Dosis"/>
            </a:endParaRPr>
          </a:p>
          <a:p>
            <a:pPr indent="0" lvl="0" marL="0" rtl="0" algn="l">
              <a:lnSpc>
                <a:spcPct val="115000"/>
              </a:lnSpc>
              <a:spcBef>
                <a:spcPts val="0"/>
              </a:spcBef>
              <a:spcAft>
                <a:spcPts val="0"/>
              </a:spcAft>
              <a:buNone/>
            </a:pPr>
            <a:r>
              <a:rPr lang="fi" sz="1600">
                <a:latin typeface="Dosis"/>
                <a:ea typeface="Dosis"/>
                <a:cs typeface="Dosis"/>
                <a:sym typeface="Dosis"/>
              </a:rPr>
              <a:t>S.O.S</a:t>
            </a:r>
            <a:endParaRPr sz="1600">
              <a:latin typeface="Dosis"/>
              <a:ea typeface="Dosis"/>
              <a:cs typeface="Dosis"/>
              <a:sym typeface="Dosis"/>
            </a:endParaRPr>
          </a:p>
          <a:p>
            <a:pPr indent="0" lvl="0" marL="0" rtl="0" algn="l">
              <a:lnSpc>
                <a:spcPct val="115000"/>
              </a:lnSpc>
              <a:spcBef>
                <a:spcPts val="0"/>
              </a:spcBef>
              <a:spcAft>
                <a:spcPts val="0"/>
              </a:spcAft>
              <a:buNone/>
            </a:pPr>
            <a:r>
              <a:rPr lang="fi" sz="1600">
                <a:latin typeface="Dosis"/>
                <a:ea typeface="Dosis"/>
                <a:cs typeface="Dosis"/>
                <a:sym typeface="Dosis"/>
              </a:rPr>
              <a:t>Power down</a:t>
            </a:r>
            <a:endParaRPr sz="1600">
              <a:latin typeface="Dosis"/>
              <a:ea typeface="Dosis"/>
              <a:cs typeface="Dosis"/>
              <a:sym typeface="Dosis"/>
            </a:endParaRPr>
          </a:p>
          <a:p>
            <a:pPr indent="0" lvl="0" marL="0" rtl="0" algn="l">
              <a:lnSpc>
                <a:spcPct val="115000"/>
              </a:lnSpc>
              <a:spcBef>
                <a:spcPts val="0"/>
              </a:spcBef>
              <a:spcAft>
                <a:spcPts val="0"/>
              </a:spcAft>
              <a:buNone/>
            </a:pPr>
            <a:r>
              <a:rPr lang="fi" sz="1600">
                <a:latin typeface="Dosis"/>
                <a:ea typeface="Dosis"/>
                <a:cs typeface="Dosis"/>
                <a:sym typeface="Dosis"/>
              </a:rPr>
              <a:t>Communications down</a:t>
            </a:r>
            <a:endParaRPr sz="1600">
              <a:latin typeface="Dosis"/>
              <a:ea typeface="Dosis"/>
              <a:cs typeface="Dosis"/>
              <a:sym typeface="Dosis"/>
            </a:endParaRPr>
          </a:p>
          <a:p>
            <a:pPr indent="0" lvl="0" marL="0" rtl="0" algn="l">
              <a:lnSpc>
                <a:spcPct val="115000"/>
              </a:lnSpc>
              <a:spcBef>
                <a:spcPts val="0"/>
              </a:spcBef>
              <a:spcAft>
                <a:spcPts val="0"/>
              </a:spcAft>
              <a:buNone/>
            </a:pPr>
            <a:r>
              <a:rPr lang="fi" sz="1600">
                <a:latin typeface="Dosis"/>
                <a:ea typeface="Dosis"/>
                <a:cs typeface="Dosis"/>
                <a:sym typeface="Dosis"/>
              </a:rPr>
              <a:t>What to do</a:t>
            </a:r>
            <a:endParaRPr sz="1600">
              <a:latin typeface="Dosis"/>
              <a:ea typeface="Dosis"/>
              <a:cs typeface="Dosis"/>
              <a:sym typeface="Dosis"/>
            </a:endParaRPr>
          </a:p>
          <a:p>
            <a:pPr indent="0" lvl="0" marL="0" rtl="0" algn="l">
              <a:lnSpc>
                <a:spcPct val="115000"/>
              </a:lnSpc>
              <a:spcBef>
                <a:spcPts val="0"/>
              </a:spcBef>
              <a:spcAft>
                <a:spcPts val="0"/>
              </a:spcAft>
              <a:buNone/>
            </a:pPr>
            <a:r>
              <a:t/>
            </a:r>
            <a:endParaRPr sz="1600">
              <a:latin typeface="Dosis"/>
              <a:ea typeface="Dosis"/>
              <a:cs typeface="Dosis"/>
              <a:sym typeface="Dosis"/>
            </a:endParaRPr>
          </a:p>
          <a:p>
            <a:pPr indent="0" lvl="0" marL="0" rtl="0" algn="l">
              <a:lnSpc>
                <a:spcPct val="115000"/>
              </a:lnSpc>
              <a:spcBef>
                <a:spcPts val="0"/>
              </a:spcBef>
              <a:spcAft>
                <a:spcPts val="0"/>
              </a:spcAft>
              <a:buNone/>
            </a:pPr>
            <a:r>
              <a:rPr lang="fi" sz="1600">
                <a:latin typeface="Dosis"/>
                <a:ea typeface="Dosis"/>
                <a:cs typeface="Dosis"/>
                <a:sym typeface="Dosis"/>
              </a:rPr>
              <a:t>Separate the letters using forward dash ( / ) Separate the words using a star ( * </a:t>
            </a:r>
            <a:endParaRPr sz="1600">
              <a:latin typeface="Dosis"/>
              <a:ea typeface="Dosis"/>
              <a:cs typeface="Dosis"/>
              <a:sym typeface="Dosi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90" name="Shape 190"/>
        <p:cNvGrpSpPr/>
        <p:nvPr/>
      </p:nvGrpSpPr>
      <p:grpSpPr>
        <a:xfrm>
          <a:off x="0" y="0"/>
          <a:ext cx="0" cy="0"/>
          <a:chOff x="0" y="0"/>
          <a:chExt cx="0" cy="0"/>
        </a:xfrm>
      </p:grpSpPr>
      <p:sp>
        <p:nvSpPr>
          <p:cNvPr id="191" name="Google Shape;191;p37"/>
          <p:cNvSpPr txBox="1"/>
          <p:nvPr/>
        </p:nvSpPr>
        <p:spPr>
          <a:xfrm>
            <a:off x="1371600" y="1618050"/>
            <a:ext cx="176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2" name="Google Shape;192;p37"/>
          <p:cNvSpPr txBox="1"/>
          <p:nvPr/>
        </p:nvSpPr>
        <p:spPr>
          <a:xfrm>
            <a:off x="326250" y="546500"/>
            <a:ext cx="3617100" cy="3621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fi" sz="1600">
                <a:solidFill>
                  <a:schemeClr val="dk1"/>
                </a:solidFill>
                <a:latin typeface="Dosis"/>
                <a:ea typeface="Dosis"/>
                <a:cs typeface="Dosis"/>
                <a:sym typeface="Dosis"/>
              </a:rPr>
              <a:t>The message is sent through Kitsat's radio frequencies. No one is sure if the message got through or are the lavonians using the same frequencies as the Kitsat satellite.</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rPr lang="fi" sz="1600">
                <a:solidFill>
                  <a:schemeClr val="dk1"/>
                </a:solidFill>
                <a:latin typeface="Dosis"/>
                <a:ea typeface="Dosis"/>
                <a:cs typeface="Dosis"/>
                <a:sym typeface="Dosis"/>
              </a:rPr>
              <a:t>The silence is deafening and there is a nervous feeling around your team.</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rPr lang="fi" sz="1600">
                <a:solidFill>
                  <a:schemeClr val="dk1"/>
                </a:solidFill>
                <a:latin typeface="Dosis"/>
                <a:ea typeface="Dosis"/>
                <a:cs typeface="Dosis"/>
                <a:sym typeface="Dosis"/>
              </a:rPr>
              <a:t>Did the message go through?</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Clr>
                <a:schemeClr val="dk1"/>
              </a:buClr>
              <a:buSzPts val="1100"/>
              <a:buFont typeface="Arial"/>
              <a:buNone/>
            </a:pPr>
            <a:r>
              <a:rPr lang="fi" sz="1600">
                <a:solidFill>
                  <a:schemeClr val="dk1"/>
                </a:solidFill>
                <a:latin typeface="Dosis"/>
                <a:ea typeface="Dosis"/>
                <a:cs typeface="Dosis"/>
                <a:sym typeface="Dosis"/>
              </a:rPr>
              <a:t>What is happening?</a:t>
            </a:r>
            <a:endParaRPr sz="1600">
              <a:solidFill>
                <a:schemeClr val="dk1"/>
              </a:solidFill>
              <a:latin typeface="Dosis"/>
              <a:ea typeface="Dosis"/>
              <a:cs typeface="Dosis"/>
              <a:sym typeface="Dosis"/>
            </a:endParaRPr>
          </a:p>
        </p:txBody>
      </p:sp>
      <p:pic>
        <p:nvPicPr>
          <p:cNvPr id="193" name="Google Shape;193;p37"/>
          <p:cNvPicPr preferRelativeResize="0"/>
          <p:nvPr/>
        </p:nvPicPr>
        <p:blipFill>
          <a:blip r:embed="rId3">
            <a:alphaModFix/>
          </a:blip>
          <a:stretch>
            <a:fillRect/>
          </a:stretch>
        </p:blipFill>
        <p:spPr>
          <a:xfrm>
            <a:off x="3744490" y="881014"/>
            <a:ext cx="5131981" cy="36651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97" name="Shape 197"/>
        <p:cNvGrpSpPr/>
        <p:nvPr/>
      </p:nvGrpSpPr>
      <p:grpSpPr>
        <a:xfrm>
          <a:off x="0" y="0"/>
          <a:ext cx="0" cy="0"/>
          <a:chOff x="0" y="0"/>
          <a:chExt cx="0" cy="0"/>
        </a:xfrm>
      </p:grpSpPr>
      <p:sp>
        <p:nvSpPr>
          <p:cNvPr id="198" name="Google Shape;198;p38"/>
          <p:cNvSpPr txBox="1"/>
          <p:nvPr/>
        </p:nvSpPr>
        <p:spPr>
          <a:xfrm>
            <a:off x="1371600" y="1618050"/>
            <a:ext cx="176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9" name="Google Shape;199;p38"/>
          <p:cNvSpPr txBox="1"/>
          <p:nvPr/>
        </p:nvSpPr>
        <p:spPr>
          <a:xfrm>
            <a:off x="482225" y="602250"/>
            <a:ext cx="41790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i" sz="1600">
                <a:latin typeface="Dosis"/>
                <a:ea typeface="Dosis"/>
                <a:cs typeface="Dosis"/>
                <a:sym typeface="Dosis"/>
              </a:rPr>
              <a:t>Suddenly everything works as if there was no problems at all. The lavonians thank you for the message. They explain the black out briefly. Everyone around you nods in agreement. It’s time to continue the operation.</a:t>
            </a:r>
            <a:endParaRPr sz="1600">
              <a:latin typeface="Dosis"/>
              <a:ea typeface="Dosis"/>
              <a:cs typeface="Dosis"/>
              <a:sym typeface="Dosis"/>
            </a:endParaRPr>
          </a:p>
        </p:txBody>
      </p:sp>
      <p:sp>
        <p:nvSpPr>
          <p:cNvPr id="200" name="Google Shape;200;p38"/>
          <p:cNvSpPr txBox="1"/>
          <p:nvPr/>
        </p:nvSpPr>
        <p:spPr>
          <a:xfrm>
            <a:off x="5089925" y="2121700"/>
            <a:ext cx="3396900" cy="1662300"/>
          </a:xfrm>
          <a:prstGeom prst="rect">
            <a:avLst/>
          </a:prstGeom>
          <a:solidFill>
            <a:srgbClr val="C27BA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i" sz="1600">
                <a:latin typeface="Dosis"/>
                <a:ea typeface="Dosis"/>
                <a:cs typeface="Dosis"/>
                <a:sym typeface="Dosis"/>
              </a:rPr>
              <a:t>BONUS ASSIGNMENT</a:t>
            </a:r>
            <a:endParaRPr b="1" sz="1600">
              <a:latin typeface="Dosis"/>
              <a:ea typeface="Dosis"/>
              <a:cs typeface="Dosis"/>
              <a:sym typeface="Dosis"/>
            </a:endParaRPr>
          </a:p>
          <a:p>
            <a:pPr indent="0" lvl="0" marL="0" rtl="0" algn="l">
              <a:spcBef>
                <a:spcPts val="0"/>
              </a:spcBef>
              <a:spcAft>
                <a:spcPts val="0"/>
              </a:spcAft>
              <a:buNone/>
            </a:pPr>
            <a:br>
              <a:rPr lang="fi" sz="1600">
                <a:latin typeface="Dosis"/>
                <a:ea typeface="Dosis"/>
                <a:cs typeface="Dosis"/>
                <a:sym typeface="Dosis"/>
              </a:rPr>
            </a:br>
            <a:r>
              <a:rPr lang="fi" sz="1600">
                <a:latin typeface="Dosis"/>
                <a:ea typeface="Dosis"/>
                <a:cs typeface="Dosis"/>
                <a:sym typeface="Dosis"/>
              </a:rPr>
              <a:t>What was the reason behind the blackout? What the lavonians are telling to the people of O.S.T.R.I.C.H.? Write, draw or explain.</a:t>
            </a:r>
            <a:endParaRPr sz="1600">
              <a:latin typeface="Dosis"/>
              <a:ea typeface="Dosis"/>
              <a:cs typeface="Dosis"/>
              <a:sym typeface="Dosi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204" name="Shape 204"/>
        <p:cNvGrpSpPr/>
        <p:nvPr/>
      </p:nvGrpSpPr>
      <p:grpSpPr>
        <a:xfrm>
          <a:off x="0" y="0"/>
          <a:ext cx="0" cy="0"/>
          <a:chOff x="0" y="0"/>
          <a:chExt cx="0" cy="0"/>
        </a:xfrm>
      </p:grpSpPr>
      <p:sp>
        <p:nvSpPr>
          <p:cNvPr id="205" name="Google Shape;205;p39"/>
          <p:cNvSpPr txBox="1"/>
          <p:nvPr/>
        </p:nvSpPr>
        <p:spPr>
          <a:xfrm>
            <a:off x="1446600" y="1832350"/>
            <a:ext cx="176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6" name="Google Shape;206;p39"/>
          <p:cNvSpPr txBox="1"/>
          <p:nvPr/>
        </p:nvSpPr>
        <p:spPr>
          <a:xfrm>
            <a:off x="1264425" y="1521600"/>
            <a:ext cx="201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7" name="Google Shape;207;p39"/>
          <p:cNvSpPr txBox="1"/>
          <p:nvPr/>
        </p:nvSpPr>
        <p:spPr>
          <a:xfrm>
            <a:off x="280644" y="247500"/>
            <a:ext cx="4718400" cy="4648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fi" sz="1600">
                <a:solidFill>
                  <a:schemeClr val="dk1"/>
                </a:solidFill>
                <a:latin typeface="Dosis"/>
                <a:ea typeface="Dosis"/>
                <a:cs typeface="Dosis"/>
                <a:sym typeface="Dosis"/>
              </a:rPr>
              <a:t>Luckily that blackout one got solved properly and quickly. Otherwise the whole operation would have been in danger. And the destiny of Lavonia sealed.</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Clr>
                <a:schemeClr val="dk1"/>
              </a:buClr>
              <a:buSzPts val="1100"/>
              <a:buFont typeface="Arial"/>
              <a:buNone/>
            </a:pPr>
            <a:r>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rPr lang="fi" sz="1600">
                <a:solidFill>
                  <a:schemeClr val="dk1"/>
                </a:solidFill>
                <a:latin typeface="Dosis"/>
                <a:ea typeface="Dosis"/>
                <a:cs typeface="Dosis"/>
                <a:sym typeface="Dosis"/>
              </a:rPr>
              <a:t>Next on the list of tasks is the jammed, packed unsafe and heavily polluting traffic of Lavonia. You are being told that even a short trip can take hours.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rPr lang="fi" sz="1600">
                <a:solidFill>
                  <a:schemeClr val="dk1"/>
                </a:solidFill>
                <a:latin typeface="Dosis"/>
                <a:ea typeface="Dosis"/>
                <a:cs typeface="Dosis"/>
                <a:sym typeface="Dosis"/>
              </a:rPr>
              <a:t>The traffic is also causing a lot of harmful air pollution as almost everyone is using their vehicles alone and public transportation on the planet is non-existent.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Clr>
                <a:schemeClr val="dk1"/>
              </a:buClr>
              <a:buSzPts val="1100"/>
              <a:buFont typeface="Arial"/>
              <a:buNone/>
            </a:pPr>
            <a:r>
              <a:rPr lang="fi" sz="1600">
                <a:solidFill>
                  <a:schemeClr val="dk1"/>
                </a:solidFill>
                <a:latin typeface="Dosis"/>
                <a:ea typeface="Dosis"/>
                <a:cs typeface="Dosis"/>
                <a:sym typeface="Dosis"/>
              </a:rPr>
              <a:t>You are being tasked to give them some examples how the lavonians should re-organize their traffic and to make it more fluent. So first it’s good to have some examples how traffic is on planet earth.</a:t>
            </a:r>
            <a:endParaRPr sz="1600">
              <a:latin typeface="Dosis"/>
              <a:ea typeface="Dosis"/>
              <a:cs typeface="Dosis"/>
              <a:sym typeface="Dosis"/>
            </a:endParaRPr>
          </a:p>
        </p:txBody>
      </p:sp>
      <p:pic>
        <p:nvPicPr>
          <p:cNvPr id="208" name="Google Shape;208;p39"/>
          <p:cNvPicPr preferRelativeResize="0"/>
          <p:nvPr/>
        </p:nvPicPr>
        <p:blipFill>
          <a:blip r:embed="rId3">
            <a:alphaModFix/>
          </a:blip>
          <a:stretch>
            <a:fillRect/>
          </a:stretch>
        </p:blipFill>
        <p:spPr>
          <a:xfrm>
            <a:off x="5151444" y="152400"/>
            <a:ext cx="3455656" cy="48386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212" name="Shape 212"/>
        <p:cNvGrpSpPr/>
        <p:nvPr/>
      </p:nvGrpSpPr>
      <p:grpSpPr>
        <a:xfrm>
          <a:off x="0" y="0"/>
          <a:ext cx="0" cy="0"/>
          <a:chOff x="0" y="0"/>
          <a:chExt cx="0" cy="0"/>
        </a:xfrm>
      </p:grpSpPr>
      <p:sp>
        <p:nvSpPr>
          <p:cNvPr id="213" name="Google Shape;213;p40"/>
          <p:cNvSpPr txBox="1"/>
          <p:nvPr/>
        </p:nvSpPr>
        <p:spPr>
          <a:xfrm>
            <a:off x="1446600" y="1832350"/>
            <a:ext cx="176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14" name="Google Shape;214;p40"/>
          <p:cNvSpPr txBox="1"/>
          <p:nvPr/>
        </p:nvSpPr>
        <p:spPr>
          <a:xfrm>
            <a:off x="1264425" y="1521600"/>
            <a:ext cx="201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15" name="Google Shape;215;p40"/>
          <p:cNvSpPr txBox="1"/>
          <p:nvPr/>
        </p:nvSpPr>
        <p:spPr>
          <a:xfrm>
            <a:off x="1057200" y="373800"/>
            <a:ext cx="7029600" cy="4395900"/>
          </a:xfrm>
          <a:prstGeom prst="rect">
            <a:avLst/>
          </a:prstGeom>
          <a:solidFill>
            <a:srgbClr val="C27BA0"/>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fi" sz="1600">
                <a:solidFill>
                  <a:schemeClr val="dk1"/>
                </a:solidFill>
                <a:latin typeface="Dosis"/>
                <a:ea typeface="Dosis"/>
                <a:cs typeface="Dosis"/>
                <a:sym typeface="Dosis"/>
              </a:rPr>
              <a:t>ASSIGNMENT 7:</a:t>
            </a:r>
            <a:endParaRPr b="1"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rPr lang="fi" sz="1600">
                <a:solidFill>
                  <a:schemeClr val="dk1"/>
                </a:solidFill>
                <a:latin typeface="Dosis"/>
                <a:ea typeface="Dosis"/>
                <a:cs typeface="Dosis"/>
                <a:sym typeface="Dosis"/>
              </a:rPr>
              <a:t>Read through the traffic section in your</a:t>
            </a:r>
            <a:r>
              <a:rPr lang="fi" sz="1600">
                <a:solidFill>
                  <a:schemeClr val="dk1"/>
                </a:solidFill>
                <a:highlight>
                  <a:srgbClr val="999999"/>
                </a:highlight>
                <a:latin typeface="Dosis"/>
                <a:ea typeface="Dosis"/>
                <a:cs typeface="Dosis"/>
                <a:sym typeface="Dosis"/>
              </a:rPr>
              <a:t> G.A.S.P.</a:t>
            </a:r>
            <a:r>
              <a:rPr lang="fi" sz="1600">
                <a:solidFill>
                  <a:schemeClr val="dk1"/>
                </a:solidFill>
                <a:latin typeface="Dosis"/>
                <a:ea typeface="Dosis"/>
                <a:cs typeface="Dosis"/>
                <a:sym typeface="Dosis"/>
              </a:rPr>
              <a:t> and answer the following questions for the lavonians.</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Clr>
                <a:schemeClr val="dk1"/>
              </a:buClr>
              <a:buSzPts val="1100"/>
              <a:buFont typeface="Arial"/>
              <a:buNone/>
            </a:pPr>
            <a:r>
              <a:rPr lang="fi" sz="1600">
                <a:solidFill>
                  <a:schemeClr val="dk1"/>
                </a:solidFill>
                <a:latin typeface="Dosis"/>
                <a:ea typeface="Dosis"/>
                <a:cs typeface="Dosis"/>
                <a:sym typeface="Dosis"/>
              </a:rPr>
              <a:t>How is the traffic close to your location?</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Clr>
                <a:schemeClr val="dk1"/>
              </a:buClr>
              <a:buSzPts val="1100"/>
              <a:buFont typeface="Arial"/>
              <a:buNone/>
            </a:pPr>
            <a:r>
              <a:rPr lang="fi" sz="1600">
                <a:solidFill>
                  <a:schemeClr val="dk1"/>
                </a:solidFill>
                <a:latin typeface="Dosis"/>
                <a:ea typeface="Dosis"/>
                <a:cs typeface="Dosis"/>
                <a:sym typeface="Dosis"/>
              </a:rPr>
              <a:t>What different kinds of vehicles are there to be seen in traffic close to your location?</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Clr>
                <a:schemeClr val="dk1"/>
              </a:buClr>
              <a:buSzPts val="1100"/>
              <a:buFont typeface="Arial"/>
              <a:buNone/>
            </a:pPr>
            <a:r>
              <a:rPr lang="fi" sz="1600">
                <a:solidFill>
                  <a:schemeClr val="dk1"/>
                </a:solidFill>
                <a:latin typeface="Dosis"/>
                <a:ea typeface="Dosis"/>
                <a:cs typeface="Dosis"/>
                <a:sym typeface="Dosis"/>
              </a:rPr>
              <a:t>Conduct a traffic count near your location.</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Clr>
                <a:schemeClr val="dk1"/>
              </a:buClr>
              <a:buSzPts val="1100"/>
              <a:buFont typeface="Arial"/>
              <a:buNone/>
            </a:pPr>
            <a:r>
              <a:rPr lang="fi" sz="1600">
                <a:solidFill>
                  <a:schemeClr val="dk1"/>
                </a:solidFill>
                <a:latin typeface="Dosis"/>
                <a:ea typeface="Dosis"/>
                <a:cs typeface="Dosis"/>
                <a:sym typeface="Dosis"/>
              </a:rPr>
              <a:t>Conduct a traffic count near your location using the camera of the Kitsat satellite.</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Clr>
                <a:schemeClr val="dk1"/>
              </a:buClr>
              <a:buSzPts val="1100"/>
              <a:buFont typeface="Arial"/>
              <a:buNone/>
            </a:pPr>
            <a:r>
              <a:rPr lang="fi" sz="1600">
                <a:solidFill>
                  <a:schemeClr val="dk1"/>
                </a:solidFill>
                <a:latin typeface="Dosis"/>
                <a:ea typeface="Dosis"/>
                <a:cs typeface="Dosis"/>
                <a:sym typeface="Dosis"/>
              </a:rPr>
              <a:t>Compare the data from both of these traffic censuses.</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Clr>
                <a:schemeClr val="dk1"/>
              </a:buClr>
              <a:buSzPts val="1100"/>
              <a:buFont typeface="Arial"/>
              <a:buNone/>
            </a:pPr>
            <a:r>
              <a:rPr lang="fi" sz="1600">
                <a:solidFill>
                  <a:schemeClr val="dk1"/>
                </a:solidFill>
                <a:latin typeface="Dosis"/>
                <a:ea typeface="Dosis"/>
                <a:cs typeface="Dosis"/>
                <a:sym typeface="Dosis"/>
              </a:rPr>
              <a:t>	Which one is more reliable?</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Clr>
                <a:schemeClr val="dk1"/>
              </a:buClr>
              <a:buSzPts val="1100"/>
              <a:buFont typeface="Arial"/>
              <a:buNone/>
            </a:pPr>
            <a:r>
              <a:rPr lang="fi" sz="1600">
                <a:solidFill>
                  <a:schemeClr val="dk1"/>
                </a:solidFill>
                <a:latin typeface="Dosis"/>
                <a:ea typeface="Dosis"/>
                <a:cs typeface="Dosis"/>
                <a:sym typeface="Dosis"/>
              </a:rPr>
              <a:t>	Which one is easier to conduct?</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Clr>
                <a:schemeClr val="dk1"/>
              </a:buClr>
              <a:buSzPts val="1100"/>
              <a:buFont typeface="Arial"/>
              <a:buNone/>
            </a:pPr>
            <a:r>
              <a:rPr lang="fi" sz="1600">
                <a:solidFill>
                  <a:schemeClr val="dk1"/>
                </a:solidFill>
                <a:latin typeface="Dosis"/>
                <a:ea typeface="Dosis"/>
                <a:cs typeface="Dosis"/>
                <a:sym typeface="Dosis"/>
              </a:rPr>
              <a:t>	What could be done to improve these two traffic census?</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Clr>
                <a:schemeClr val="dk1"/>
              </a:buClr>
              <a:buSzPts val="1100"/>
              <a:buFont typeface="Arial"/>
              <a:buNone/>
            </a:pPr>
            <a:r>
              <a:rPr lang="fi" sz="1600">
                <a:solidFill>
                  <a:schemeClr val="dk1"/>
                </a:solidFill>
                <a:latin typeface="Dosis"/>
                <a:ea typeface="Dosis"/>
                <a:cs typeface="Dosis"/>
                <a:sym typeface="Dosis"/>
              </a:rPr>
              <a:t>	How could different satellites be utilized in traffic monitoring?</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Clr>
                <a:schemeClr val="dk1"/>
              </a:buClr>
              <a:buSzPts val="1100"/>
              <a:buFont typeface="Arial"/>
              <a:buNone/>
            </a:pPr>
            <a:r>
              <a:rPr lang="fi" sz="1600">
                <a:solidFill>
                  <a:schemeClr val="dk1"/>
                </a:solidFill>
                <a:latin typeface="Dosis"/>
                <a:ea typeface="Dosis"/>
                <a:cs typeface="Dosis"/>
                <a:sym typeface="Dosis"/>
              </a:rPr>
              <a:t>How would you rationalize and make the traffic close to your school more environmentally friendly and fluid?</a:t>
            </a:r>
            <a:endParaRPr sz="1600">
              <a:solidFill>
                <a:schemeClr val="dk1"/>
              </a:solidFill>
              <a:latin typeface="Dosis"/>
              <a:ea typeface="Dosis"/>
              <a:cs typeface="Dosis"/>
              <a:sym typeface="Dosis"/>
            </a:endParaRPr>
          </a:p>
          <a:p>
            <a:pPr indent="0" lvl="0" marL="0" rtl="0" algn="l">
              <a:spcBef>
                <a:spcPts val="0"/>
              </a:spcBef>
              <a:spcAft>
                <a:spcPts val="0"/>
              </a:spcAft>
              <a:buNone/>
            </a:pPr>
            <a:r>
              <a:t/>
            </a:r>
            <a:endParaRPr sz="1600">
              <a:latin typeface="Dosis"/>
              <a:ea typeface="Dosis"/>
              <a:cs typeface="Dosis"/>
              <a:sym typeface="Dosi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219" name="Shape 219"/>
        <p:cNvGrpSpPr/>
        <p:nvPr/>
      </p:nvGrpSpPr>
      <p:grpSpPr>
        <a:xfrm>
          <a:off x="0" y="0"/>
          <a:ext cx="0" cy="0"/>
          <a:chOff x="0" y="0"/>
          <a:chExt cx="0" cy="0"/>
        </a:xfrm>
      </p:grpSpPr>
      <p:sp>
        <p:nvSpPr>
          <p:cNvPr id="220" name="Google Shape;220;p41"/>
          <p:cNvSpPr txBox="1"/>
          <p:nvPr/>
        </p:nvSpPr>
        <p:spPr>
          <a:xfrm>
            <a:off x="1446600" y="1832350"/>
            <a:ext cx="176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21" name="Google Shape;221;p41"/>
          <p:cNvSpPr txBox="1"/>
          <p:nvPr/>
        </p:nvSpPr>
        <p:spPr>
          <a:xfrm>
            <a:off x="1264425" y="1521600"/>
            <a:ext cx="201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22" name="Google Shape;222;p41"/>
          <p:cNvSpPr txBox="1"/>
          <p:nvPr/>
        </p:nvSpPr>
        <p:spPr>
          <a:xfrm>
            <a:off x="300050" y="907150"/>
            <a:ext cx="6504300" cy="2696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i" sz="1600">
                <a:solidFill>
                  <a:schemeClr val="dk1"/>
                </a:solidFill>
                <a:highlight>
                  <a:schemeClr val="accent6"/>
                </a:highlight>
                <a:latin typeface="Dosis"/>
                <a:ea typeface="Dosis"/>
                <a:cs typeface="Dosis"/>
                <a:sym typeface="Dosis"/>
              </a:rPr>
              <a:t>You write</a:t>
            </a:r>
            <a:r>
              <a:rPr lang="fi" sz="1600">
                <a:solidFill>
                  <a:schemeClr val="dk1"/>
                </a:solidFill>
                <a:latin typeface="Dosis"/>
                <a:ea typeface="Dosis"/>
                <a:cs typeface="Dosis"/>
                <a:sym typeface="Dosis"/>
              </a:rPr>
              <a:t> a sturdy and brief report spiced up with some neat developing ideas and suggestions to the lavonians regarding their problems with their traffic. Your terminal bleeps and you have received a weird looking emoji and a piece of the earth-like planet’s name and coordinates attached to it. The emoji looks really weird but it seems that it’s a lavonian version of a smiling emoji.</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rPr lang="fi" sz="1600">
                <a:solidFill>
                  <a:schemeClr val="dk1"/>
                </a:solidFill>
                <a:latin typeface="Dosis"/>
                <a:ea typeface="Dosis"/>
                <a:cs typeface="Dosis"/>
                <a:sym typeface="Dosis"/>
              </a:rPr>
              <a:t>After the emoji the lavonians report that they have taken all of your ideas into consideration and a plan to make the planet’s traffic better is already in motion. But that emoji still bothers you.</a:t>
            </a:r>
            <a:endParaRPr sz="1600">
              <a:solidFill>
                <a:schemeClr val="dk1"/>
              </a:solidFill>
              <a:latin typeface="Dosis"/>
              <a:ea typeface="Dosis"/>
              <a:cs typeface="Dosis"/>
              <a:sym typeface="Dosi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65" name="Shape 65"/>
        <p:cNvGrpSpPr/>
        <p:nvPr/>
      </p:nvGrpSpPr>
      <p:grpSpPr>
        <a:xfrm>
          <a:off x="0" y="0"/>
          <a:ext cx="0" cy="0"/>
          <a:chOff x="0" y="0"/>
          <a:chExt cx="0" cy="0"/>
        </a:xfrm>
      </p:grpSpPr>
      <p:sp>
        <p:nvSpPr>
          <p:cNvPr id="66" name="Google Shape;66;p15"/>
          <p:cNvSpPr txBox="1"/>
          <p:nvPr/>
        </p:nvSpPr>
        <p:spPr>
          <a:xfrm>
            <a:off x="717950" y="664375"/>
            <a:ext cx="3326100" cy="3994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i" sz="1800">
                <a:solidFill>
                  <a:schemeClr val="dk1"/>
                </a:solidFill>
                <a:latin typeface="Dosis"/>
                <a:ea typeface="Dosis"/>
                <a:cs typeface="Dosis"/>
                <a:sym typeface="Dosis"/>
              </a:rPr>
              <a:t>The signal is weak and wobbly but it’s a signal! After years and years of trial and error the success tastes better than ever. The signal OSTRICH (Outer Space Tribunal Research Information and Communications Headquarters) is receiving comes from a planet far far away. The signal is alarming.</a:t>
            </a:r>
            <a:endParaRPr sz="18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sz="18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sz="18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sz="1800">
              <a:latin typeface="Dosis"/>
              <a:ea typeface="Dosis"/>
              <a:cs typeface="Dosis"/>
              <a:sym typeface="Dosis"/>
            </a:endParaRPr>
          </a:p>
        </p:txBody>
      </p:sp>
      <p:pic>
        <p:nvPicPr>
          <p:cNvPr id="67" name="Google Shape;67;p15"/>
          <p:cNvPicPr preferRelativeResize="0"/>
          <p:nvPr/>
        </p:nvPicPr>
        <p:blipFill>
          <a:blip r:embed="rId3">
            <a:alphaModFix/>
          </a:blip>
          <a:stretch>
            <a:fillRect/>
          </a:stretch>
        </p:blipFill>
        <p:spPr>
          <a:xfrm>
            <a:off x="3419699" y="617401"/>
            <a:ext cx="5724312" cy="4088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226" name="Shape 226"/>
        <p:cNvGrpSpPr/>
        <p:nvPr/>
      </p:nvGrpSpPr>
      <p:grpSpPr>
        <a:xfrm>
          <a:off x="0" y="0"/>
          <a:ext cx="0" cy="0"/>
          <a:chOff x="0" y="0"/>
          <a:chExt cx="0" cy="0"/>
        </a:xfrm>
      </p:grpSpPr>
      <p:sp>
        <p:nvSpPr>
          <p:cNvPr id="227" name="Google Shape;227;p42"/>
          <p:cNvSpPr txBox="1"/>
          <p:nvPr/>
        </p:nvSpPr>
        <p:spPr>
          <a:xfrm>
            <a:off x="1446600" y="1832350"/>
            <a:ext cx="176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28" name="Google Shape;228;p42"/>
          <p:cNvSpPr txBox="1"/>
          <p:nvPr/>
        </p:nvSpPr>
        <p:spPr>
          <a:xfrm>
            <a:off x="1264425" y="1521600"/>
            <a:ext cx="201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29" name="Google Shape;229;p42"/>
          <p:cNvSpPr txBox="1"/>
          <p:nvPr/>
        </p:nvSpPr>
        <p:spPr>
          <a:xfrm>
            <a:off x="241350" y="468579"/>
            <a:ext cx="4178700" cy="4369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i" sz="1600">
                <a:solidFill>
                  <a:schemeClr val="dk1"/>
                </a:solidFill>
                <a:latin typeface="Dosis"/>
                <a:ea typeface="Dosis"/>
                <a:cs typeface="Dosis"/>
                <a:sym typeface="Dosis"/>
              </a:rPr>
              <a:t>The lavonians are again quick to react. They made the changes you suggested over a few days of time and the situation regarding traffic has improved.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rPr lang="fi" sz="1600">
                <a:solidFill>
                  <a:schemeClr val="dk1"/>
                </a:solidFill>
                <a:latin typeface="Dosis"/>
                <a:ea typeface="Dosis"/>
                <a:cs typeface="Dosis"/>
                <a:sym typeface="Dosis"/>
              </a:rPr>
              <a:t>But there is a new message on your terminal and after the alterations the traffic system is more fluid and environment friendly but there has been a steep rise on accidents and a large number of close calls regarding traffic and it’s safety.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Clr>
                <a:schemeClr val="dk1"/>
              </a:buClr>
              <a:buSzPts val="1100"/>
              <a:buFont typeface="Arial"/>
              <a:buNone/>
            </a:pPr>
            <a:r>
              <a:rPr lang="fi" sz="1600">
                <a:solidFill>
                  <a:schemeClr val="dk1"/>
                </a:solidFill>
                <a:latin typeface="Dosis"/>
                <a:ea typeface="Dosis"/>
                <a:cs typeface="Dosis"/>
                <a:sym typeface="Dosis"/>
              </a:rPr>
              <a:t>Lavonians are asking for a few examples on how traffic safety is handled on Earth and how to improve it.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Clr>
                <a:schemeClr val="dk1"/>
              </a:buClr>
              <a:buSzPts val="1100"/>
              <a:buFont typeface="Arial"/>
              <a:buNone/>
            </a:pPr>
            <a:r>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sz="1600">
              <a:solidFill>
                <a:schemeClr val="dk1"/>
              </a:solidFill>
              <a:latin typeface="Dosis"/>
              <a:ea typeface="Dosis"/>
              <a:cs typeface="Dosis"/>
              <a:sym typeface="Dosis"/>
            </a:endParaRPr>
          </a:p>
        </p:txBody>
      </p:sp>
      <p:pic>
        <p:nvPicPr>
          <p:cNvPr id="230" name="Google Shape;230;p42"/>
          <p:cNvPicPr preferRelativeResize="0"/>
          <p:nvPr/>
        </p:nvPicPr>
        <p:blipFill>
          <a:blip r:embed="rId3">
            <a:alphaModFix/>
          </a:blip>
          <a:stretch>
            <a:fillRect/>
          </a:stretch>
        </p:blipFill>
        <p:spPr>
          <a:xfrm>
            <a:off x="4572450" y="152400"/>
            <a:ext cx="3455656" cy="48386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234" name="Shape 234"/>
        <p:cNvGrpSpPr/>
        <p:nvPr/>
      </p:nvGrpSpPr>
      <p:grpSpPr>
        <a:xfrm>
          <a:off x="0" y="0"/>
          <a:ext cx="0" cy="0"/>
          <a:chOff x="0" y="0"/>
          <a:chExt cx="0" cy="0"/>
        </a:xfrm>
      </p:grpSpPr>
      <p:sp>
        <p:nvSpPr>
          <p:cNvPr id="235" name="Google Shape;235;p43"/>
          <p:cNvSpPr txBox="1"/>
          <p:nvPr/>
        </p:nvSpPr>
        <p:spPr>
          <a:xfrm>
            <a:off x="1446600" y="1757350"/>
            <a:ext cx="176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36" name="Google Shape;236;p43"/>
          <p:cNvSpPr txBox="1"/>
          <p:nvPr/>
        </p:nvSpPr>
        <p:spPr>
          <a:xfrm>
            <a:off x="1264425" y="1446600"/>
            <a:ext cx="201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37" name="Google Shape;237;p43"/>
          <p:cNvSpPr txBox="1"/>
          <p:nvPr/>
        </p:nvSpPr>
        <p:spPr>
          <a:xfrm>
            <a:off x="1319850" y="162900"/>
            <a:ext cx="6504300" cy="4817700"/>
          </a:xfrm>
          <a:prstGeom prst="rect">
            <a:avLst/>
          </a:prstGeom>
          <a:solidFill>
            <a:srgbClr val="C27BA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i">
                <a:latin typeface="Dosis"/>
                <a:ea typeface="Dosis"/>
                <a:cs typeface="Dosis"/>
                <a:sym typeface="Dosis"/>
              </a:rPr>
              <a:t>ASSIGNMENT 8:</a:t>
            </a:r>
            <a:endParaRPr b="1">
              <a:latin typeface="Dosis"/>
              <a:ea typeface="Dosis"/>
              <a:cs typeface="Dosis"/>
              <a:sym typeface="Dosis"/>
            </a:endParaRPr>
          </a:p>
          <a:p>
            <a:pPr indent="0" lvl="0" marL="0" rtl="0" algn="l">
              <a:spcBef>
                <a:spcPts val="0"/>
              </a:spcBef>
              <a:spcAft>
                <a:spcPts val="0"/>
              </a:spcAft>
              <a:buNone/>
            </a:pPr>
            <a:r>
              <a:t/>
            </a:r>
            <a:endParaRPr>
              <a:latin typeface="Dosis"/>
              <a:ea typeface="Dosis"/>
              <a:cs typeface="Dosis"/>
              <a:sym typeface="Dosis"/>
            </a:endParaRPr>
          </a:p>
          <a:p>
            <a:pPr indent="0" lvl="0" marL="0" rtl="0" algn="l">
              <a:spcBef>
                <a:spcPts val="0"/>
              </a:spcBef>
              <a:spcAft>
                <a:spcPts val="0"/>
              </a:spcAft>
              <a:buNone/>
            </a:pPr>
            <a:r>
              <a:rPr lang="fi">
                <a:latin typeface="Dosis"/>
                <a:ea typeface="Dosis"/>
                <a:cs typeface="Dosis"/>
                <a:sym typeface="Dosis"/>
              </a:rPr>
              <a:t>The plan is to give the lavonians some examples of how to handle the safety of traffic by searching for a risky places near your own location and to explain how to make the risky place safer for everyone. Including different vehicles, pedestrians and cyclists and public transportation alike. </a:t>
            </a:r>
            <a:endParaRPr>
              <a:latin typeface="Dosis"/>
              <a:ea typeface="Dosis"/>
              <a:cs typeface="Dosis"/>
              <a:sym typeface="Dosis"/>
            </a:endParaRPr>
          </a:p>
          <a:p>
            <a:pPr indent="0" lvl="0" marL="0" rtl="0" algn="l">
              <a:spcBef>
                <a:spcPts val="0"/>
              </a:spcBef>
              <a:spcAft>
                <a:spcPts val="0"/>
              </a:spcAft>
              <a:buNone/>
            </a:pPr>
            <a:r>
              <a:t/>
            </a:r>
            <a:endParaRPr>
              <a:latin typeface="Dosis"/>
              <a:ea typeface="Dosis"/>
              <a:cs typeface="Dosis"/>
              <a:sym typeface="Dosis"/>
            </a:endParaRPr>
          </a:p>
          <a:p>
            <a:pPr indent="-317500" lvl="0" marL="457200" rtl="0" algn="l">
              <a:lnSpc>
                <a:spcPct val="150000"/>
              </a:lnSpc>
              <a:spcBef>
                <a:spcPts val="0"/>
              </a:spcBef>
              <a:spcAft>
                <a:spcPts val="0"/>
              </a:spcAft>
              <a:buClr>
                <a:schemeClr val="dk1"/>
              </a:buClr>
              <a:buSzPts val="1400"/>
              <a:buFont typeface="Dosis"/>
              <a:buChar char="-"/>
            </a:pPr>
            <a:r>
              <a:rPr lang="fi">
                <a:solidFill>
                  <a:schemeClr val="dk1"/>
                </a:solidFill>
                <a:latin typeface="Dosis"/>
                <a:ea typeface="Dosis"/>
                <a:cs typeface="Dosis"/>
                <a:sym typeface="Dosis"/>
              </a:rPr>
              <a:t>Divide into two groups. Other groups stays with the Kitsat ground station and computer. And the other group takes the Kitsat satellite outside. </a:t>
            </a:r>
            <a:endParaRPr>
              <a:solidFill>
                <a:schemeClr val="dk1"/>
              </a:solidFill>
              <a:latin typeface="Dosis"/>
              <a:ea typeface="Dosis"/>
              <a:cs typeface="Dosis"/>
              <a:sym typeface="Dosis"/>
            </a:endParaRPr>
          </a:p>
          <a:p>
            <a:pPr indent="-317500" lvl="0" marL="457200" rtl="0" algn="l">
              <a:lnSpc>
                <a:spcPct val="150000"/>
              </a:lnSpc>
              <a:spcBef>
                <a:spcPts val="0"/>
              </a:spcBef>
              <a:spcAft>
                <a:spcPts val="0"/>
              </a:spcAft>
              <a:buClr>
                <a:schemeClr val="dk1"/>
              </a:buClr>
              <a:buSzPts val="1400"/>
              <a:buFont typeface="Dosis"/>
              <a:buChar char="-"/>
            </a:pPr>
            <a:r>
              <a:rPr lang="fi">
                <a:solidFill>
                  <a:schemeClr val="dk1"/>
                </a:solidFill>
                <a:latin typeface="Dosis"/>
                <a:ea typeface="Dosis"/>
                <a:cs typeface="Dosis"/>
                <a:sym typeface="Dosis"/>
              </a:rPr>
              <a:t>The group going outside has to map out traffic’s dangerous or unsafe places near your location. Remember to try to place the satellite somewhere high up if possible.</a:t>
            </a:r>
            <a:endParaRPr>
              <a:solidFill>
                <a:schemeClr val="dk1"/>
              </a:solidFill>
              <a:latin typeface="Dosis"/>
              <a:ea typeface="Dosis"/>
              <a:cs typeface="Dosis"/>
              <a:sym typeface="Dosis"/>
            </a:endParaRPr>
          </a:p>
          <a:p>
            <a:pPr indent="-317500" lvl="0" marL="457200" rtl="0" algn="l">
              <a:lnSpc>
                <a:spcPct val="150000"/>
              </a:lnSpc>
              <a:spcBef>
                <a:spcPts val="0"/>
              </a:spcBef>
              <a:spcAft>
                <a:spcPts val="0"/>
              </a:spcAft>
              <a:buClr>
                <a:schemeClr val="dk1"/>
              </a:buClr>
              <a:buSzPts val="1400"/>
              <a:buFont typeface="Dosis"/>
              <a:buChar char="-"/>
            </a:pPr>
            <a:r>
              <a:rPr lang="fi">
                <a:solidFill>
                  <a:schemeClr val="dk1"/>
                </a:solidFill>
                <a:latin typeface="Dosis"/>
                <a:ea typeface="Dosis"/>
                <a:cs typeface="Dosis"/>
                <a:sym typeface="Dosis"/>
              </a:rPr>
              <a:t>The group inside takes a photo of the place by commanding the satellite’s camera. You can also try to take a panoramic shot of the place that you have found out.</a:t>
            </a:r>
            <a:endParaRPr>
              <a:solidFill>
                <a:schemeClr val="dk1"/>
              </a:solidFill>
              <a:latin typeface="Dosis"/>
              <a:ea typeface="Dosis"/>
              <a:cs typeface="Dosis"/>
              <a:sym typeface="Dosis"/>
            </a:endParaRPr>
          </a:p>
          <a:p>
            <a:pPr indent="-317500" lvl="0" marL="457200" rtl="0" algn="l">
              <a:lnSpc>
                <a:spcPct val="150000"/>
              </a:lnSpc>
              <a:spcBef>
                <a:spcPts val="0"/>
              </a:spcBef>
              <a:spcAft>
                <a:spcPts val="0"/>
              </a:spcAft>
              <a:buClr>
                <a:schemeClr val="dk1"/>
              </a:buClr>
              <a:buSzPts val="1400"/>
              <a:buFont typeface="Dosis"/>
              <a:buChar char="-"/>
            </a:pPr>
            <a:r>
              <a:rPr lang="fi">
                <a:solidFill>
                  <a:schemeClr val="dk1"/>
                </a:solidFill>
                <a:latin typeface="Dosis"/>
                <a:ea typeface="Dosis"/>
                <a:cs typeface="Dosis"/>
                <a:sym typeface="Dosis"/>
              </a:rPr>
              <a:t>Make sure to find out at least three places.</a:t>
            </a:r>
            <a:endParaRPr>
              <a:solidFill>
                <a:schemeClr val="dk1"/>
              </a:solidFill>
              <a:latin typeface="Dosis"/>
              <a:ea typeface="Dosis"/>
              <a:cs typeface="Dosis"/>
              <a:sym typeface="Dosis"/>
            </a:endParaRPr>
          </a:p>
          <a:p>
            <a:pPr indent="-317500" lvl="0" marL="457200" rtl="0" algn="l">
              <a:lnSpc>
                <a:spcPct val="150000"/>
              </a:lnSpc>
              <a:spcBef>
                <a:spcPts val="0"/>
              </a:spcBef>
              <a:spcAft>
                <a:spcPts val="0"/>
              </a:spcAft>
              <a:buClr>
                <a:schemeClr val="dk1"/>
              </a:buClr>
              <a:buSzPts val="1400"/>
              <a:buFont typeface="Dosis"/>
              <a:buChar char="-"/>
            </a:pPr>
            <a:r>
              <a:rPr lang="fi">
                <a:solidFill>
                  <a:schemeClr val="dk1"/>
                </a:solidFill>
                <a:latin typeface="Dosis"/>
                <a:ea typeface="Dosis"/>
                <a:cs typeface="Dosis"/>
                <a:sym typeface="Dosis"/>
              </a:rPr>
              <a:t>After the mapping out come up with solutions that could make the mapped out places safer in terms of traffic.</a:t>
            </a:r>
            <a:endParaRPr>
              <a:solidFill>
                <a:schemeClr val="dk1"/>
              </a:solidFill>
              <a:latin typeface="Dosis"/>
              <a:ea typeface="Dosis"/>
              <a:cs typeface="Dosis"/>
              <a:sym typeface="Dosis"/>
            </a:endParaRPr>
          </a:p>
          <a:p>
            <a:pPr indent="-317500" lvl="0" marL="457200" rtl="0" algn="l">
              <a:lnSpc>
                <a:spcPct val="150000"/>
              </a:lnSpc>
              <a:spcBef>
                <a:spcPts val="0"/>
              </a:spcBef>
              <a:spcAft>
                <a:spcPts val="0"/>
              </a:spcAft>
              <a:buClr>
                <a:schemeClr val="dk1"/>
              </a:buClr>
              <a:buSzPts val="1400"/>
              <a:buFont typeface="Dosis"/>
              <a:buChar char="-"/>
            </a:pPr>
            <a:r>
              <a:rPr lang="fi">
                <a:solidFill>
                  <a:schemeClr val="dk1"/>
                </a:solidFill>
                <a:latin typeface="Dosis"/>
                <a:ea typeface="Dosis"/>
                <a:cs typeface="Dosis"/>
                <a:sym typeface="Dosis"/>
              </a:rPr>
              <a:t>How space satellites could be utilized to make traffic on Earth safer?</a:t>
            </a:r>
            <a:endParaRPr sz="1900">
              <a:latin typeface="Dosis"/>
              <a:ea typeface="Dosis"/>
              <a:cs typeface="Dosis"/>
              <a:sym typeface="Dosi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241" name="Shape 241"/>
        <p:cNvGrpSpPr/>
        <p:nvPr/>
      </p:nvGrpSpPr>
      <p:grpSpPr>
        <a:xfrm>
          <a:off x="0" y="0"/>
          <a:ext cx="0" cy="0"/>
          <a:chOff x="0" y="0"/>
          <a:chExt cx="0" cy="0"/>
        </a:xfrm>
      </p:grpSpPr>
      <p:sp>
        <p:nvSpPr>
          <p:cNvPr id="242" name="Google Shape;242;p44"/>
          <p:cNvSpPr txBox="1"/>
          <p:nvPr/>
        </p:nvSpPr>
        <p:spPr>
          <a:xfrm>
            <a:off x="1446600" y="1832350"/>
            <a:ext cx="176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43" name="Google Shape;243;p44"/>
          <p:cNvSpPr txBox="1"/>
          <p:nvPr/>
        </p:nvSpPr>
        <p:spPr>
          <a:xfrm>
            <a:off x="1264425" y="1521600"/>
            <a:ext cx="201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44" name="Google Shape;244;p44"/>
          <p:cNvSpPr txBox="1"/>
          <p:nvPr/>
        </p:nvSpPr>
        <p:spPr>
          <a:xfrm>
            <a:off x="278600" y="607100"/>
            <a:ext cx="6504300" cy="2979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i" sz="1600">
                <a:solidFill>
                  <a:schemeClr val="dk1"/>
                </a:solidFill>
                <a:highlight>
                  <a:schemeClr val="accent6"/>
                </a:highlight>
                <a:latin typeface="Dosis"/>
                <a:ea typeface="Dosis"/>
                <a:cs typeface="Dosis"/>
                <a:sym typeface="Dosis"/>
              </a:rPr>
              <a:t>You send the photos</a:t>
            </a:r>
            <a:r>
              <a:rPr lang="fi" sz="1600">
                <a:solidFill>
                  <a:schemeClr val="dk1"/>
                </a:solidFill>
                <a:latin typeface="Dosis"/>
                <a:ea typeface="Dosis"/>
                <a:cs typeface="Dosis"/>
                <a:sym typeface="Dosis"/>
              </a:rPr>
              <a:t> and your ideas of making these particular places safer for traffic to the lavonians. They are happy with your concrete examples and are going to make some big changes in their traffic system.</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Clr>
                <a:schemeClr val="dk1"/>
              </a:buClr>
              <a:buSzPts val="1100"/>
              <a:buFont typeface="Arial"/>
              <a:buNone/>
            </a:pPr>
            <a:r>
              <a:rPr lang="fi" sz="1600">
                <a:solidFill>
                  <a:schemeClr val="dk1"/>
                </a:solidFill>
                <a:latin typeface="Dosis"/>
                <a:ea typeface="Dosis"/>
                <a:cs typeface="Dosis"/>
                <a:sym typeface="Dosis"/>
              </a:rPr>
              <a:t>After a few days the lavonians report back to you. The changes have been made and things are looking good. There have already been two days without a single traffic accident or a close call situation. Your suggestions and examples paved the way to a lot more safer traffic on Lavonia. Great job!</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Clr>
                <a:schemeClr val="dk1"/>
              </a:buClr>
              <a:buSzPts val="1100"/>
              <a:buFont typeface="Arial"/>
              <a:buNone/>
            </a:pPr>
            <a:r>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sz="1600">
              <a:solidFill>
                <a:schemeClr val="dk1"/>
              </a:solidFill>
              <a:latin typeface="Dosis"/>
              <a:ea typeface="Dosis"/>
              <a:cs typeface="Dosis"/>
              <a:sym typeface="Dosi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248" name="Shape 248"/>
        <p:cNvGrpSpPr/>
        <p:nvPr/>
      </p:nvGrpSpPr>
      <p:grpSpPr>
        <a:xfrm>
          <a:off x="0" y="0"/>
          <a:ext cx="0" cy="0"/>
          <a:chOff x="0" y="0"/>
          <a:chExt cx="0" cy="0"/>
        </a:xfrm>
      </p:grpSpPr>
      <p:sp>
        <p:nvSpPr>
          <p:cNvPr id="249" name="Google Shape;249;p45"/>
          <p:cNvSpPr txBox="1"/>
          <p:nvPr/>
        </p:nvSpPr>
        <p:spPr>
          <a:xfrm>
            <a:off x="1446600" y="1832350"/>
            <a:ext cx="176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50" name="Google Shape;250;p45"/>
          <p:cNvSpPr txBox="1"/>
          <p:nvPr/>
        </p:nvSpPr>
        <p:spPr>
          <a:xfrm>
            <a:off x="1264425" y="1521600"/>
            <a:ext cx="201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51" name="Google Shape;251;p45"/>
          <p:cNvSpPr txBox="1"/>
          <p:nvPr/>
        </p:nvSpPr>
        <p:spPr>
          <a:xfrm>
            <a:off x="278600" y="607100"/>
            <a:ext cx="4639800" cy="3263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i" sz="1600">
                <a:solidFill>
                  <a:schemeClr val="dk1"/>
                </a:solidFill>
                <a:latin typeface="Dosis"/>
                <a:ea typeface="Dosis"/>
                <a:cs typeface="Dosis"/>
                <a:sym typeface="Dosis"/>
              </a:rPr>
              <a:t>Life at Lavonia seems to be settling for the better. The climate is much better, the extreme weather conditions are over and the traffic is flowing and almost free of pollution.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rPr lang="fi" sz="1600">
                <a:solidFill>
                  <a:schemeClr val="dk1"/>
                </a:solidFill>
                <a:latin typeface="Dosis"/>
                <a:ea typeface="Dosis"/>
                <a:cs typeface="Dosis"/>
                <a:sym typeface="Dosis"/>
              </a:rPr>
              <a:t>The do-to list on your terminal is clear and there has been a long time since the lavonians have requested any form of help from O.S.T.R.I.C.H.</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rPr lang="fi" sz="1600">
                <a:solidFill>
                  <a:schemeClr val="dk1"/>
                </a:solidFill>
                <a:latin typeface="Dosis"/>
                <a:ea typeface="Dosis"/>
                <a:cs typeface="Dosis"/>
                <a:sym typeface="Dosis"/>
              </a:rPr>
              <a:t>But you check out the new planets and see that two piece of the coordinate and the name is still missing.</a:t>
            </a:r>
            <a:endParaRPr sz="1600">
              <a:solidFill>
                <a:schemeClr val="dk1"/>
              </a:solidFill>
              <a:latin typeface="Dosis"/>
              <a:ea typeface="Dosis"/>
              <a:cs typeface="Dosis"/>
              <a:sym typeface="Dosi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255" name="Shape 255"/>
        <p:cNvGrpSpPr/>
        <p:nvPr/>
      </p:nvGrpSpPr>
      <p:grpSpPr>
        <a:xfrm>
          <a:off x="0" y="0"/>
          <a:ext cx="0" cy="0"/>
          <a:chOff x="0" y="0"/>
          <a:chExt cx="0" cy="0"/>
        </a:xfrm>
      </p:grpSpPr>
      <p:sp>
        <p:nvSpPr>
          <p:cNvPr id="256" name="Google Shape;256;p46"/>
          <p:cNvSpPr txBox="1"/>
          <p:nvPr/>
        </p:nvSpPr>
        <p:spPr>
          <a:xfrm>
            <a:off x="1446600" y="1832350"/>
            <a:ext cx="176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57" name="Google Shape;257;p46"/>
          <p:cNvSpPr txBox="1"/>
          <p:nvPr/>
        </p:nvSpPr>
        <p:spPr>
          <a:xfrm>
            <a:off x="1264425" y="1521600"/>
            <a:ext cx="201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58" name="Google Shape;258;p46"/>
          <p:cNvSpPr txBox="1"/>
          <p:nvPr/>
        </p:nvSpPr>
        <p:spPr>
          <a:xfrm>
            <a:off x="266625" y="216000"/>
            <a:ext cx="4010100" cy="492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i" sz="1600">
                <a:solidFill>
                  <a:schemeClr val="dk1"/>
                </a:solidFill>
                <a:latin typeface="Dosis"/>
                <a:ea typeface="Dosis"/>
                <a:cs typeface="Dosis"/>
                <a:sym typeface="Dosis"/>
              </a:rPr>
              <a:t>You flinch as your terminal bleeps.  What?! They still need help. So two more assignments to go. But a promise is a promise. You open the message and read it through.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rPr lang="fi" sz="1600">
                <a:solidFill>
                  <a:schemeClr val="dk1"/>
                </a:solidFill>
                <a:latin typeface="Dosis"/>
                <a:ea typeface="Dosis"/>
                <a:cs typeface="Dosis"/>
                <a:sym typeface="Dosis"/>
              </a:rPr>
              <a:t>The lavonians are concerned about the amount of unsafe, unpleasant and scary places around the planet. They would like to know if there are such places on Earth and what to do with them.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rPr lang="fi" sz="1600">
                <a:solidFill>
                  <a:schemeClr val="dk1"/>
                </a:solidFill>
                <a:latin typeface="Dosis"/>
                <a:ea typeface="Dosis"/>
                <a:cs typeface="Dosis"/>
                <a:sym typeface="Dosis"/>
              </a:rPr>
              <a:t>You write them back and promise to help. An example would work out the best. So you decide to go out and look for a place that feels unpleasant and could also be unsafe. And try to figure out how to change these places.</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Clr>
                <a:schemeClr val="dk1"/>
              </a:buClr>
              <a:buSzPts val="1100"/>
              <a:buFont typeface="Arial"/>
              <a:buNone/>
            </a:pPr>
            <a:r>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sz="1600">
              <a:solidFill>
                <a:schemeClr val="dk1"/>
              </a:solidFill>
              <a:latin typeface="Dosis"/>
              <a:ea typeface="Dosis"/>
              <a:cs typeface="Dosis"/>
              <a:sym typeface="Dosis"/>
            </a:endParaRPr>
          </a:p>
        </p:txBody>
      </p:sp>
      <p:pic>
        <p:nvPicPr>
          <p:cNvPr id="259" name="Google Shape;259;p46"/>
          <p:cNvPicPr preferRelativeResize="0"/>
          <p:nvPr/>
        </p:nvPicPr>
        <p:blipFill>
          <a:blip r:embed="rId3">
            <a:alphaModFix/>
          </a:blip>
          <a:stretch>
            <a:fillRect/>
          </a:stretch>
        </p:blipFill>
        <p:spPr>
          <a:xfrm>
            <a:off x="4638707" y="152400"/>
            <a:ext cx="3455656" cy="48386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263" name="Shape 263"/>
        <p:cNvGrpSpPr/>
        <p:nvPr/>
      </p:nvGrpSpPr>
      <p:grpSpPr>
        <a:xfrm>
          <a:off x="0" y="0"/>
          <a:ext cx="0" cy="0"/>
          <a:chOff x="0" y="0"/>
          <a:chExt cx="0" cy="0"/>
        </a:xfrm>
      </p:grpSpPr>
      <p:sp>
        <p:nvSpPr>
          <p:cNvPr id="264" name="Google Shape;264;p47"/>
          <p:cNvSpPr txBox="1"/>
          <p:nvPr/>
        </p:nvSpPr>
        <p:spPr>
          <a:xfrm>
            <a:off x="1446600" y="1832350"/>
            <a:ext cx="176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65" name="Google Shape;265;p47"/>
          <p:cNvSpPr txBox="1"/>
          <p:nvPr/>
        </p:nvSpPr>
        <p:spPr>
          <a:xfrm>
            <a:off x="1264425" y="1521600"/>
            <a:ext cx="201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66" name="Google Shape;266;p47"/>
          <p:cNvSpPr txBox="1"/>
          <p:nvPr/>
        </p:nvSpPr>
        <p:spPr>
          <a:xfrm>
            <a:off x="746550" y="139800"/>
            <a:ext cx="7650900" cy="4863900"/>
          </a:xfrm>
          <a:prstGeom prst="rect">
            <a:avLst/>
          </a:prstGeom>
          <a:solidFill>
            <a:srgbClr val="C27BA0"/>
          </a:solid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fi" sz="1600">
                <a:latin typeface="Dosis"/>
                <a:ea typeface="Dosis"/>
                <a:cs typeface="Dosis"/>
                <a:sym typeface="Dosis"/>
              </a:rPr>
              <a:t>ASSIGNMENT 9:</a:t>
            </a:r>
            <a:endParaRPr b="1" sz="1600">
              <a:latin typeface="Dosis"/>
              <a:ea typeface="Dosis"/>
              <a:cs typeface="Dosis"/>
              <a:sym typeface="Dosis"/>
            </a:endParaRPr>
          </a:p>
          <a:p>
            <a:pPr indent="0" lvl="0" marL="0" rtl="0" algn="l">
              <a:spcBef>
                <a:spcPts val="0"/>
              </a:spcBef>
              <a:spcAft>
                <a:spcPts val="0"/>
              </a:spcAft>
              <a:buClr>
                <a:schemeClr val="dk1"/>
              </a:buClr>
              <a:buSzPts val="1100"/>
              <a:buFont typeface="Arial"/>
              <a:buNone/>
            </a:pPr>
            <a:r>
              <a:t/>
            </a:r>
            <a:endParaRPr sz="1600">
              <a:latin typeface="Dosis"/>
              <a:ea typeface="Dosis"/>
              <a:cs typeface="Dosis"/>
              <a:sym typeface="Dosis"/>
            </a:endParaRPr>
          </a:p>
          <a:p>
            <a:pPr indent="0" lvl="0" marL="0" rtl="0" algn="l">
              <a:spcBef>
                <a:spcPts val="0"/>
              </a:spcBef>
              <a:spcAft>
                <a:spcPts val="0"/>
              </a:spcAft>
              <a:buClr>
                <a:schemeClr val="dk1"/>
              </a:buClr>
              <a:buSzPts val="1100"/>
              <a:buFont typeface="Arial"/>
              <a:buNone/>
            </a:pPr>
            <a:r>
              <a:rPr lang="fi" sz="1600">
                <a:latin typeface="Dosis"/>
                <a:ea typeface="Dosis"/>
                <a:cs typeface="Dosis"/>
                <a:sym typeface="Dosis"/>
              </a:rPr>
              <a:t>- Divide into two groups. Let’s call the groups X and Z. Group X stays put as the group Z goes to look for an unpleasant, scary or unsafe place near your locations with the Kitsat satellite with them. </a:t>
            </a:r>
            <a:endParaRPr sz="1600">
              <a:latin typeface="Dosis"/>
              <a:ea typeface="Dosis"/>
              <a:cs typeface="Dosis"/>
              <a:sym typeface="Dosis"/>
            </a:endParaRPr>
          </a:p>
          <a:p>
            <a:pPr indent="0" lvl="0" marL="0" rtl="0" algn="l">
              <a:spcBef>
                <a:spcPts val="0"/>
              </a:spcBef>
              <a:spcAft>
                <a:spcPts val="0"/>
              </a:spcAft>
              <a:buClr>
                <a:schemeClr val="dk1"/>
              </a:buClr>
              <a:buSzPts val="1100"/>
              <a:buFont typeface="Arial"/>
              <a:buNone/>
            </a:pPr>
            <a:r>
              <a:t/>
            </a:r>
            <a:endParaRPr sz="1600">
              <a:latin typeface="Dosis"/>
              <a:ea typeface="Dosis"/>
              <a:cs typeface="Dosis"/>
              <a:sym typeface="Dosis"/>
            </a:endParaRPr>
          </a:p>
          <a:p>
            <a:pPr indent="0" lvl="0" marL="0" rtl="0" algn="l">
              <a:spcBef>
                <a:spcPts val="0"/>
              </a:spcBef>
              <a:spcAft>
                <a:spcPts val="0"/>
              </a:spcAft>
              <a:buClr>
                <a:schemeClr val="dk1"/>
              </a:buClr>
              <a:buSzPts val="1100"/>
              <a:buFont typeface="Arial"/>
              <a:buNone/>
            </a:pPr>
            <a:r>
              <a:rPr lang="fi" sz="1600">
                <a:latin typeface="Dosis"/>
                <a:ea typeface="Dosis"/>
                <a:cs typeface="Dosis"/>
                <a:sym typeface="Dosis"/>
              </a:rPr>
              <a:t>- Group X stays and follows group Z through the data the Kitsat is sending. Once group Z has found a place group X activates the camera of the satellite and tries to find the other group interpreting the data and the photo. </a:t>
            </a:r>
            <a:endParaRPr sz="1600">
              <a:latin typeface="Dosis"/>
              <a:ea typeface="Dosis"/>
              <a:cs typeface="Dosis"/>
              <a:sym typeface="Dosis"/>
            </a:endParaRPr>
          </a:p>
          <a:p>
            <a:pPr indent="0" lvl="0" marL="0" rtl="0" algn="l">
              <a:spcBef>
                <a:spcPts val="0"/>
              </a:spcBef>
              <a:spcAft>
                <a:spcPts val="0"/>
              </a:spcAft>
              <a:buClr>
                <a:schemeClr val="dk1"/>
              </a:buClr>
              <a:buSzPts val="1100"/>
              <a:buFont typeface="Arial"/>
              <a:buNone/>
            </a:pPr>
            <a:r>
              <a:t/>
            </a:r>
            <a:endParaRPr sz="1600">
              <a:latin typeface="Dosis"/>
              <a:ea typeface="Dosis"/>
              <a:cs typeface="Dosis"/>
              <a:sym typeface="Dosis"/>
            </a:endParaRPr>
          </a:p>
          <a:p>
            <a:pPr indent="0" lvl="0" marL="0" rtl="0" algn="l">
              <a:spcBef>
                <a:spcPts val="0"/>
              </a:spcBef>
              <a:spcAft>
                <a:spcPts val="0"/>
              </a:spcAft>
              <a:buClr>
                <a:schemeClr val="dk1"/>
              </a:buClr>
              <a:buSzPts val="1100"/>
              <a:buFont typeface="Arial"/>
              <a:buNone/>
            </a:pPr>
            <a:r>
              <a:rPr lang="fi" sz="1600">
                <a:latin typeface="Dosis"/>
                <a:ea typeface="Dosis"/>
                <a:cs typeface="Dosis"/>
                <a:sym typeface="Dosis"/>
              </a:rPr>
              <a:t>- Once the groups have found each other they have to explain what makes the place scary, unsafe or unpleasant. After that they have to come up with a solution to make the place in which they are safer, more pleasant or less scary. </a:t>
            </a:r>
            <a:endParaRPr sz="1600">
              <a:latin typeface="Dosis"/>
              <a:ea typeface="Dosis"/>
              <a:cs typeface="Dosis"/>
              <a:sym typeface="Dosis"/>
            </a:endParaRPr>
          </a:p>
          <a:p>
            <a:pPr indent="0" lvl="0" marL="0" rtl="0" algn="l">
              <a:spcBef>
                <a:spcPts val="0"/>
              </a:spcBef>
              <a:spcAft>
                <a:spcPts val="0"/>
              </a:spcAft>
              <a:buClr>
                <a:schemeClr val="dk1"/>
              </a:buClr>
              <a:buSzPts val="1100"/>
              <a:buFont typeface="Arial"/>
              <a:buNone/>
            </a:pPr>
            <a:r>
              <a:t/>
            </a:r>
            <a:endParaRPr sz="1600">
              <a:latin typeface="Dosis"/>
              <a:ea typeface="Dosis"/>
              <a:cs typeface="Dosis"/>
              <a:sym typeface="Dosis"/>
            </a:endParaRPr>
          </a:p>
          <a:p>
            <a:pPr indent="0" lvl="0" marL="0" rtl="0" algn="l">
              <a:spcBef>
                <a:spcPts val="0"/>
              </a:spcBef>
              <a:spcAft>
                <a:spcPts val="0"/>
              </a:spcAft>
              <a:buClr>
                <a:schemeClr val="dk1"/>
              </a:buClr>
              <a:buSzPts val="1100"/>
              <a:buFont typeface="Arial"/>
              <a:buNone/>
            </a:pPr>
            <a:r>
              <a:rPr lang="fi" sz="1600">
                <a:latin typeface="Dosis"/>
                <a:ea typeface="Dosis"/>
                <a:cs typeface="Dosis"/>
                <a:sym typeface="Dosis"/>
              </a:rPr>
              <a:t>- Now it’s time to change the roles of the two groups</a:t>
            </a:r>
            <a:endParaRPr sz="1600">
              <a:latin typeface="Dosis"/>
              <a:ea typeface="Dosis"/>
              <a:cs typeface="Dosis"/>
              <a:sym typeface="Dosis"/>
            </a:endParaRPr>
          </a:p>
          <a:p>
            <a:pPr indent="0" lvl="0" marL="0" rtl="0" algn="l">
              <a:spcBef>
                <a:spcPts val="0"/>
              </a:spcBef>
              <a:spcAft>
                <a:spcPts val="0"/>
              </a:spcAft>
              <a:buClr>
                <a:schemeClr val="dk1"/>
              </a:buClr>
              <a:buSzPts val="1100"/>
              <a:buFont typeface="Arial"/>
              <a:buNone/>
            </a:pPr>
            <a:r>
              <a:t/>
            </a:r>
            <a:endParaRPr sz="1600">
              <a:latin typeface="Dosis"/>
              <a:ea typeface="Dosis"/>
              <a:cs typeface="Dosis"/>
              <a:sym typeface="Dosis"/>
            </a:endParaRPr>
          </a:p>
          <a:p>
            <a:pPr indent="0" lvl="0" marL="0" rtl="0" algn="l">
              <a:spcBef>
                <a:spcPts val="0"/>
              </a:spcBef>
              <a:spcAft>
                <a:spcPts val="0"/>
              </a:spcAft>
              <a:buClr>
                <a:schemeClr val="dk1"/>
              </a:buClr>
              <a:buSzPts val="1100"/>
              <a:buFont typeface="Arial"/>
              <a:buNone/>
            </a:pPr>
            <a:r>
              <a:rPr lang="fi" sz="1600">
                <a:latin typeface="Dosis"/>
                <a:ea typeface="Dosis"/>
                <a:cs typeface="Dosis"/>
                <a:sym typeface="Dosis"/>
              </a:rPr>
              <a:t>- Try to find at least four different places to give the lavonians concrete and straightforward examples. </a:t>
            </a:r>
            <a:endParaRPr sz="1600">
              <a:latin typeface="Dosis"/>
              <a:ea typeface="Dosis"/>
              <a:cs typeface="Dosis"/>
              <a:sym typeface="Dosis"/>
            </a:endParaRPr>
          </a:p>
          <a:p>
            <a:pPr indent="0" lvl="0" marL="0" rtl="0" algn="l">
              <a:spcBef>
                <a:spcPts val="0"/>
              </a:spcBef>
              <a:spcAft>
                <a:spcPts val="0"/>
              </a:spcAft>
              <a:buNone/>
            </a:pPr>
            <a:r>
              <a:t/>
            </a:r>
            <a:endParaRPr sz="1600">
              <a:latin typeface="Dosis"/>
              <a:ea typeface="Dosis"/>
              <a:cs typeface="Dosis"/>
              <a:sym typeface="Dosis"/>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270" name="Shape 270"/>
        <p:cNvGrpSpPr/>
        <p:nvPr/>
      </p:nvGrpSpPr>
      <p:grpSpPr>
        <a:xfrm>
          <a:off x="0" y="0"/>
          <a:ext cx="0" cy="0"/>
          <a:chOff x="0" y="0"/>
          <a:chExt cx="0" cy="0"/>
        </a:xfrm>
      </p:grpSpPr>
      <p:sp>
        <p:nvSpPr>
          <p:cNvPr id="271" name="Google Shape;271;p48"/>
          <p:cNvSpPr txBox="1"/>
          <p:nvPr/>
        </p:nvSpPr>
        <p:spPr>
          <a:xfrm>
            <a:off x="1446600" y="1832350"/>
            <a:ext cx="176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72" name="Google Shape;272;p48"/>
          <p:cNvSpPr txBox="1"/>
          <p:nvPr/>
        </p:nvSpPr>
        <p:spPr>
          <a:xfrm>
            <a:off x="1264425" y="1521600"/>
            <a:ext cx="201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73" name="Google Shape;273;p48"/>
          <p:cNvSpPr txBox="1"/>
          <p:nvPr/>
        </p:nvSpPr>
        <p:spPr>
          <a:xfrm>
            <a:off x="278600" y="607100"/>
            <a:ext cx="4246800" cy="2696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i" sz="1600">
                <a:solidFill>
                  <a:schemeClr val="dk1"/>
                </a:solidFill>
                <a:highlight>
                  <a:schemeClr val="accent6"/>
                </a:highlight>
                <a:latin typeface="Dosis"/>
                <a:ea typeface="Dosis"/>
                <a:cs typeface="Dosis"/>
                <a:sym typeface="Dosis"/>
              </a:rPr>
              <a:t>You sit back </a:t>
            </a:r>
            <a:r>
              <a:rPr lang="fi" sz="1600">
                <a:solidFill>
                  <a:schemeClr val="dk1"/>
                </a:solidFill>
                <a:latin typeface="Dosis"/>
                <a:ea typeface="Dosis"/>
                <a:cs typeface="Dosis"/>
                <a:sym typeface="Dosis"/>
              </a:rPr>
              <a:t>at your terminal and report back to the lavonians. They thank you and promise to reply quickly.</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rPr lang="fi" sz="1600">
                <a:solidFill>
                  <a:schemeClr val="dk1"/>
                </a:solidFill>
                <a:latin typeface="Dosis"/>
                <a:ea typeface="Dosis"/>
                <a:cs typeface="Dosis"/>
                <a:sym typeface="Dosis"/>
              </a:rPr>
              <a:t>Time goes on and it’s already been days since you send the report to the lavonians.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rPr lang="fi" sz="1600">
                <a:solidFill>
                  <a:schemeClr val="dk1"/>
                </a:solidFill>
                <a:latin typeface="Dosis"/>
                <a:ea typeface="Dosis"/>
                <a:cs typeface="Dosis"/>
                <a:sym typeface="Dosis"/>
              </a:rPr>
              <a:t>All of a sudden your terminal gives you the familiar bleep. They’ve replied! </a:t>
            </a:r>
            <a:endParaRPr sz="1600">
              <a:solidFill>
                <a:schemeClr val="dk1"/>
              </a:solidFill>
              <a:latin typeface="Dosis"/>
              <a:ea typeface="Dosis"/>
              <a:cs typeface="Dosis"/>
              <a:sym typeface="Dosis"/>
            </a:endParaRPr>
          </a:p>
        </p:txBody>
      </p:sp>
      <p:pic>
        <p:nvPicPr>
          <p:cNvPr id="274" name="Google Shape;274;p48"/>
          <p:cNvPicPr preferRelativeResize="0"/>
          <p:nvPr/>
        </p:nvPicPr>
        <p:blipFill>
          <a:blip r:embed="rId3">
            <a:alphaModFix/>
          </a:blip>
          <a:stretch>
            <a:fillRect/>
          </a:stretch>
        </p:blipFill>
        <p:spPr>
          <a:xfrm>
            <a:off x="4802875" y="152400"/>
            <a:ext cx="3455656" cy="48386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278" name="Shape 278"/>
        <p:cNvGrpSpPr/>
        <p:nvPr/>
      </p:nvGrpSpPr>
      <p:grpSpPr>
        <a:xfrm>
          <a:off x="0" y="0"/>
          <a:ext cx="0" cy="0"/>
          <a:chOff x="0" y="0"/>
          <a:chExt cx="0" cy="0"/>
        </a:xfrm>
      </p:grpSpPr>
      <p:sp>
        <p:nvSpPr>
          <p:cNvPr id="279" name="Google Shape;279;p49"/>
          <p:cNvSpPr txBox="1"/>
          <p:nvPr/>
        </p:nvSpPr>
        <p:spPr>
          <a:xfrm>
            <a:off x="1446600" y="1832350"/>
            <a:ext cx="176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80" name="Google Shape;280;p49"/>
          <p:cNvSpPr txBox="1"/>
          <p:nvPr/>
        </p:nvSpPr>
        <p:spPr>
          <a:xfrm>
            <a:off x="1264425" y="1521600"/>
            <a:ext cx="201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81" name="Google Shape;281;p49"/>
          <p:cNvSpPr txBox="1"/>
          <p:nvPr/>
        </p:nvSpPr>
        <p:spPr>
          <a:xfrm>
            <a:off x="278600" y="264200"/>
            <a:ext cx="5143500" cy="4860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i">
                <a:solidFill>
                  <a:schemeClr val="dk1"/>
                </a:solidFill>
                <a:latin typeface="Dosis"/>
                <a:ea typeface="Dosis"/>
                <a:cs typeface="Dosis"/>
                <a:sym typeface="Dosis"/>
              </a:rPr>
              <a:t>Once again your examples proved to be a decisive factor in making Lavonia a safer place for everyone. </a:t>
            </a:r>
            <a:endParaRPr>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a:solidFill>
                <a:schemeClr val="dk1"/>
              </a:solidFill>
              <a:latin typeface="Dosis"/>
              <a:ea typeface="Dosis"/>
              <a:cs typeface="Dosis"/>
              <a:sym typeface="Dosis"/>
            </a:endParaRPr>
          </a:p>
          <a:p>
            <a:pPr indent="0" lvl="0" marL="0" rtl="0" algn="l">
              <a:lnSpc>
                <a:spcPct val="115000"/>
              </a:lnSpc>
              <a:spcBef>
                <a:spcPts val="0"/>
              </a:spcBef>
              <a:spcAft>
                <a:spcPts val="0"/>
              </a:spcAft>
              <a:buNone/>
            </a:pPr>
            <a:r>
              <a:rPr lang="fi">
                <a:solidFill>
                  <a:schemeClr val="dk1"/>
                </a:solidFill>
                <a:latin typeface="Dosis"/>
                <a:ea typeface="Dosis"/>
                <a:cs typeface="Dosis"/>
                <a:sym typeface="Dosis"/>
              </a:rPr>
              <a:t>Your terminal bleeps again and like a robot you are ready to help the lavonians. But now you are in for a surprise. </a:t>
            </a:r>
            <a:endParaRPr>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a:solidFill>
                <a:schemeClr val="dk1"/>
              </a:solidFill>
              <a:latin typeface="Dosis"/>
              <a:ea typeface="Dosis"/>
              <a:cs typeface="Dosis"/>
              <a:sym typeface="Dosis"/>
            </a:endParaRPr>
          </a:p>
          <a:p>
            <a:pPr indent="0" lvl="0" marL="0" rtl="0" algn="l">
              <a:lnSpc>
                <a:spcPct val="115000"/>
              </a:lnSpc>
              <a:spcBef>
                <a:spcPts val="0"/>
              </a:spcBef>
              <a:spcAft>
                <a:spcPts val="0"/>
              </a:spcAft>
              <a:buNone/>
            </a:pPr>
            <a:r>
              <a:rPr lang="fi">
                <a:solidFill>
                  <a:schemeClr val="dk1"/>
                </a:solidFill>
                <a:latin typeface="Dosis"/>
                <a:ea typeface="Dosis"/>
                <a:cs typeface="Dosis"/>
                <a:sym typeface="Dosis"/>
              </a:rPr>
              <a:t>They don’t need any of your help! Attached to a long, glorifying and complimenting message you find two missing pieces of the planets name and coordinates. What a pleasant surprise. </a:t>
            </a:r>
            <a:endParaRPr>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a:solidFill>
                <a:schemeClr val="dk1"/>
              </a:solidFill>
              <a:latin typeface="Dosis"/>
              <a:ea typeface="Dosis"/>
              <a:cs typeface="Dosis"/>
              <a:sym typeface="Dosis"/>
            </a:endParaRPr>
          </a:p>
          <a:p>
            <a:pPr indent="0" lvl="0" marL="0" rtl="0" algn="l">
              <a:lnSpc>
                <a:spcPct val="115000"/>
              </a:lnSpc>
              <a:spcBef>
                <a:spcPts val="0"/>
              </a:spcBef>
              <a:spcAft>
                <a:spcPts val="0"/>
              </a:spcAft>
              <a:buNone/>
            </a:pPr>
            <a:r>
              <a:rPr lang="fi">
                <a:solidFill>
                  <a:schemeClr val="dk1"/>
                </a:solidFill>
                <a:latin typeface="Dosis"/>
                <a:ea typeface="Dosis"/>
                <a:cs typeface="Dosis"/>
                <a:sym typeface="Dosis"/>
              </a:rPr>
              <a:t>Now the Earth has a back up plan if it ever falls into the same state as Lavonia. But how that would be even possible when there is such talent and know how focused on the teams that helped Lavonia and the lavonian out of the sticky situation they were in. </a:t>
            </a:r>
            <a:endParaRPr>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a:solidFill>
                <a:schemeClr val="dk1"/>
              </a:solidFill>
              <a:latin typeface="Dosis"/>
              <a:ea typeface="Dosis"/>
              <a:cs typeface="Dosis"/>
              <a:sym typeface="Dosis"/>
            </a:endParaRPr>
          </a:p>
          <a:p>
            <a:pPr indent="0" lvl="0" marL="0" rtl="0" algn="l">
              <a:lnSpc>
                <a:spcPct val="115000"/>
              </a:lnSpc>
              <a:spcBef>
                <a:spcPts val="0"/>
              </a:spcBef>
              <a:spcAft>
                <a:spcPts val="0"/>
              </a:spcAft>
              <a:buNone/>
            </a:pPr>
            <a:r>
              <a:rPr lang="fi">
                <a:solidFill>
                  <a:schemeClr val="dk1"/>
                </a:solidFill>
                <a:latin typeface="Dosis"/>
                <a:ea typeface="Dosis"/>
                <a:cs typeface="Dosis"/>
                <a:sym typeface="Dosis"/>
              </a:rPr>
              <a:t>As the mission is over you are checking out the badges the directors of O.S.T.R.I.C.H. have granted you. Your terminal bleeps! What is it now!? The directors have messaged you. The messages starts by: “We are in need of immediate assistance…”</a:t>
            </a:r>
            <a:endParaRPr>
              <a:solidFill>
                <a:schemeClr val="dk1"/>
              </a:solidFill>
              <a:latin typeface="Dosis"/>
              <a:ea typeface="Dosis"/>
              <a:cs typeface="Dosis"/>
              <a:sym typeface="Dosis"/>
            </a:endParaRPr>
          </a:p>
        </p:txBody>
      </p:sp>
      <p:pic>
        <p:nvPicPr>
          <p:cNvPr id="282" name="Google Shape;282;p49"/>
          <p:cNvPicPr preferRelativeResize="0"/>
          <p:nvPr/>
        </p:nvPicPr>
        <p:blipFill>
          <a:blip r:embed="rId3">
            <a:alphaModFix/>
          </a:blip>
          <a:stretch>
            <a:fillRect/>
          </a:stretch>
        </p:blipFill>
        <p:spPr>
          <a:xfrm>
            <a:off x="5574500" y="152400"/>
            <a:ext cx="3417099" cy="478471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71" name="Shape 71"/>
        <p:cNvGrpSpPr/>
        <p:nvPr/>
      </p:nvGrpSpPr>
      <p:grpSpPr>
        <a:xfrm>
          <a:off x="0" y="0"/>
          <a:ext cx="0" cy="0"/>
          <a:chOff x="0" y="0"/>
          <a:chExt cx="0" cy="0"/>
        </a:xfrm>
      </p:grpSpPr>
      <p:sp>
        <p:nvSpPr>
          <p:cNvPr id="72" name="Google Shape;72;p16"/>
          <p:cNvSpPr txBox="1"/>
          <p:nvPr/>
        </p:nvSpPr>
        <p:spPr>
          <a:xfrm>
            <a:off x="417925" y="471500"/>
            <a:ext cx="4789800" cy="4112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fi" sz="1600">
                <a:solidFill>
                  <a:schemeClr val="dk1"/>
                </a:solidFill>
                <a:latin typeface="Dosis"/>
                <a:ea typeface="Dosis"/>
                <a:cs typeface="Dosis"/>
                <a:sym typeface="Dosis"/>
              </a:rPr>
              <a:t>The planet is in deep trouble. The message is loud and clear despite the weak and wobbly transmission. The planet and its inhabitants are in dire need of help. Communications personnel of OSTRICH have written down the following information about the planet:</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Clr>
                <a:schemeClr val="dk1"/>
              </a:buClr>
              <a:buSzPts val="1100"/>
              <a:buFont typeface="Arial"/>
              <a:buNone/>
            </a:pPr>
            <a:r>
              <a:t/>
            </a:r>
            <a:endParaRPr sz="1600">
              <a:solidFill>
                <a:schemeClr val="dk1"/>
              </a:solidFill>
              <a:latin typeface="Dosis"/>
              <a:ea typeface="Dosis"/>
              <a:cs typeface="Dosis"/>
              <a:sym typeface="Dosis"/>
            </a:endParaRPr>
          </a:p>
          <a:p>
            <a:pPr indent="-330200" lvl="0" marL="457200" rtl="0" algn="l">
              <a:lnSpc>
                <a:spcPct val="115000"/>
              </a:lnSpc>
              <a:spcBef>
                <a:spcPts val="0"/>
              </a:spcBef>
              <a:spcAft>
                <a:spcPts val="0"/>
              </a:spcAft>
              <a:buClr>
                <a:schemeClr val="dk1"/>
              </a:buClr>
              <a:buSzPts val="1600"/>
              <a:buFont typeface="Dosis"/>
              <a:buChar char="-"/>
            </a:pPr>
            <a:r>
              <a:rPr lang="fi" sz="1600">
                <a:solidFill>
                  <a:schemeClr val="dk1"/>
                </a:solidFill>
                <a:latin typeface="Dosis"/>
                <a:ea typeface="Dosis"/>
                <a:cs typeface="Dosis"/>
                <a:sym typeface="Dosis"/>
              </a:rPr>
              <a:t>The climate of the planet is in the brink of turning into uninhabitable</a:t>
            </a:r>
            <a:endParaRPr sz="1600">
              <a:solidFill>
                <a:schemeClr val="dk1"/>
              </a:solidFill>
              <a:latin typeface="Dosis"/>
              <a:ea typeface="Dosis"/>
              <a:cs typeface="Dosis"/>
              <a:sym typeface="Dosis"/>
            </a:endParaRPr>
          </a:p>
          <a:p>
            <a:pPr indent="-330200" lvl="0" marL="457200" rtl="0" algn="l">
              <a:lnSpc>
                <a:spcPct val="115000"/>
              </a:lnSpc>
              <a:spcBef>
                <a:spcPts val="0"/>
              </a:spcBef>
              <a:spcAft>
                <a:spcPts val="0"/>
              </a:spcAft>
              <a:buClr>
                <a:schemeClr val="dk1"/>
              </a:buClr>
              <a:buSzPts val="1600"/>
              <a:buFont typeface="Dosis"/>
              <a:buChar char="-"/>
            </a:pPr>
            <a:r>
              <a:rPr lang="fi" sz="1600">
                <a:solidFill>
                  <a:schemeClr val="dk1"/>
                </a:solidFill>
                <a:latin typeface="Dosis"/>
                <a:ea typeface="Dosis"/>
                <a:cs typeface="Dosis"/>
                <a:sym typeface="Dosis"/>
              </a:rPr>
              <a:t>The extreme weather conditions are common and make living on the planet really difficult</a:t>
            </a:r>
            <a:endParaRPr sz="1600">
              <a:solidFill>
                <a:schemeClr val="dk1"/>
              </a:solidFill>
              <a:latin typeface="Dosis"/>
              <a:ea typeface="Dosis"/>
              <a:cs typeface="Dosis"/>
              <a:sym typeface="Dosis"/>
            </a:endParaRPr>
          </a:p>
          <a:p>
            <a:pPr indent="-330200" lvl="0" marL="457200" rtl="0" algn="l">
              <a:lnSpc>
                <a:spcPct val="115000"/>
              </a:lnSpc>
              <a:spcBef>
                <a:spcPts val="0"/>
              </a:spcBef>
              <a:spcAft>
                <a:spcPts val="0"/>
              </a:spcAft>
              <a:buClr>
                <a:schemeClr val="dk1"/>
              </a:buClr>
              <a:buSzPts val="1600"/>
              <a:buFont typeface="Dosis"/>
              <a:buChar char="-"/>
            </a:pPr>
            <a:r>
              <a:rPr lang="fi" sz="1600">
                <a:solidFill>
                  <a:schemeClr val="dk1"/>
                </a:solidFill>
                <a:latin typeface="Dosis"/>
                <a:ea typeface="Dosis"/>
                <a:cs typeface="Dosis"/>
                <a:sym typeface="Dosis"/>
              </a:rPr>
              <a:t>The planet is unstable and dangerous</a:t>
            </a:r>
            <a:endParaRPr sz="1600">
              <a:solidFill>
                <a:schemeClr val="dk1"/>
              </a:solidFill>
              <a:latin typeface="Dosis"/>
              <a:ea typeface="Dosis"/>
              <a:cs typeface="Dosis"/>
              <a:sym typeface="Dosis"/>
            </a:endParaRPr>
          </a:p>
          <a:p>
            <a:pPr indent="-330200" lvl="0" marL="457200" rtl="0" algn="l">
              <a:lnSpc>
                <a:spcPct val="115000"/>
              </a:lnSpc>
              <a:spcBef>
                <a:spcPts val="0"/>
              </a:spcBef>
              <a:spcAft>
                <a:spcPts val="0"/>
              </a:spcAft>
              <a:buClr>
                <a:schemeClr val="dk1"/>
              </a:buClr>
              <a:buSzPts val="1600"/>
              <a:buFont typeface="Dosis"/>
              <a:buChar char="-"/>
            </a:pPr>
            <a:r>
              <a:rPr lang="fi" sz="1600">
                <a:solidFill>
                  <a:schemeClr val="dk1"/>
                </a:solidFill>
                <a:latin typeface="Dosis"/>
                <a:ea typeface="Dosis"/>
                <a:cs typeface="Dosis"/>
                <a:sym typeface="Dosis"/>
              </a:rPr>
              <a:t>Transportation, traffic and commuting is unsafe</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Clr>
                <a:schemeClr val="dk1"/>
              </a:buClr>
              <a:buSzPts val="1100"/>
              <a:buFont typeface="Arial"/>
              <a:buNone/>
            </a:pPr>
            <a:r>
              <a:t/>
            </a:r>
            <a:endParaRPr sz="1600">
              <a:solidFill>
                <a:schemeClr val="dk1"/>
              </a:solidFill>
              <a:latin typeface="Dosis"/>
              <a:ea typeface="Dosis"/>
              <a:cs typeface="Dosis"/>
              <a:sym typeface="Dosis"/>
            </a:endParaRPr>
          </a:p>
          <a:p>
            <a:pPr indent="0" lvl="0" marL="0" rtl="0" algn="l">
              <a:spcBef>
                <a:spcPts val="0"/>
              </a:spcBef>
              <a:spcAft>
                <a:spcPts val="0"/>
              </a:spcAft>
              <a:buNone/>
            </a:pPr>
            <a:r>
              <a:t/>
            </a:r>
            <a:endParaRPr sz="1600">
              <a:latin typeface="Dosis"/>
              <a:ea typeface="Dosis"/>
              <a:cs typeface="Dosis"/>
              <a:sym typeface="Dosis"/>
            </a:endParaRPr>
          </a:p>
        </p:txBody>
      </p:sp>
      <p:pic>
        <p:nvPicPr>
          <p:cNvPr id="73" name="Google Shape;73;p16"/>
          <p:cNvPicPr preferRelativeResize="0"/>
          <p:nvPr/>
        </p:nvPicPr>
        <p:blipFill>
          <a:blip r:embed="rId3">
            <a:alphaModFix/>
          </a:blip>
          <a:stretch>
            <a:fillRect/>
          </a:stretch>
        </p:blipFill>
        <p:spPr>
          <a:xfrm>
            <a:off x="5360125" y="152400"/>
            <a:ext cx="3455656" cy="48386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77" name="Shape 77"/>
        <p:cNvGrpSpPr/>
        <p:nvPr/>
      </p:nvGrpSpPr>
      <p:grpSpPr>
        <a:xfrm>
          <a:off x="0" y="0"/>
          <a:ext cx="0" cy="0"/>
          <a:chOff x="0" y="0"/>
          <a:chExt cx="0" cy="0"/>
        </a:xfrm>
      </p:grpSpPr>
      <p:sp>
        <p:nvSpPr>
          <p:cNvPr id="78" name="Google Shape;78;p17"/>
          <p:cNvSpPr txBox="1"/>
          <p:nvPr/>
        </p:nvSpPr>
        <p:spPr>
          <a:xfrm>
            <a:off x="406936" y="632223"/>
            <a:ext cx="3427800" cy="3532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i" sz="1600">
                <a:solidFill>
                  <a:schemeClr val="dk1"/>
                </a:solidFill>
                <a:latin typeface="Dosis"/>
                <a:ea typeface="Dosis"/>
                <a:cs typeface="Dosis"/>
                <a:sym typeface="Dosis"/>
              </a:rPr>
              <a:t>The inhabitants of the planet call themselves lavionians and the planet is called Lavonia. The planet research team of O.S.T.R.I.C.H. have gathered information about the planet and the results are surprising! Lavonia is almost exactly the same as planet Earth and lavonians are almost exact copies of human beings. There are slight differences on the </a:t>
            </a:r>
            <a:r>
              <a:rPr lang="fi" sz="1600">
                <a:solidFill>
                  <a:schemeClr val="dk1"/>
                </a:solidFill>
                <a:latin typeface="Dosis"/>
                <a:ea typeface="Dosis"/>
                <a:cs typeface="Dosis"/>
                <a:sym typeface="Dosis"/>
              </a:rPr>
              <a:t>appearance</a:t>
            </a:r>
            <a:r>
              <a:rPr lang="fi" sz="1600">
                <a:solidFill>
                  <a:schemeClr val="dk1"/>
                </a:solidFill>
                <a:latin typeface="Dosis"/>
                <a:ea typeface="Dosis"/>
                <a:cs typeface="Dosis"/>
                <a:sym typeface="Dosis"/>
              </a:rPr>
              <a:t> but otherwise they are really close to human beings  How’s that for a lucky coincidence!</a:t>
            </a:r>
            <a:endParaRPr sz="1600">
              <a:solidFill>
                <a:schemeClr val="dk1"/>
              </a:solidFill>
              <a:latin typeface="Dosis"/>
              <a:ea typeface="Dosis"/>
              <a:cs typeface="Dosis"/>
              <a:sym typeface="Dosis"/>
            </a:endParaRPr>
          </a:p>
        </p:txBody>
      </p:sp>
      <p:pic>
        <p:nvPicPr>
          <p:cNvPr id="79" name="Google Shape;79;p17"/>
          <p:cNvPicPr preferRelativeResize="0"/>
          <p:nvPr/>
        </p:nvPicPr>
        <p:blipFill rotWithShape="1">
          <a:blip r:embed="rId3">
            <a:alphaModFix/>
          </a:blip>
          <a:srcRect b="0" l="950" r="0" t="0"/>
          <a:stretch/>
        </p:blipFill>
        <p:spPr>
          <a:xfrm>
            <a:off x="3741438" y="575325"/>
            <a:ext cx="5057206" cy="364629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83" name="Shape 83"/>
        <p:cNvGrpSpPr/>
        <p:nvPr/>
      </p:nvGrpSpPr>
      <p:grpSpPr>
        <a:xfrm>
          <a:off x="0" y="0"/>
          <a:ext cx="0" cy="0"/>
          <a:chOff x="0" y="0"/>
          <a:chExt cx="0" cy="0"/>
        </a:xfrm>
      </p:grpSpPr>
      <p:sp>
        <p:nvSpPr>
          <p:cNvPr id="84" name="Google Shape;84;p18"/>
          <p:cNvSpPr txBox="1"/>
          <p:nvPr/>
        </p:nvSpPr>
        <p:spPr>
          <a:xfrm>
            <a:off x="4071950" y="975150"/>
            <a:ext cx="4650600" cy="2979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i" sz="1600">
                <a:solidFill>
                  <a:schemeClr val="dk1"/>
                </a:solidFill>
                <a:latin typeface="Dosis"/>
                <a:ea typeface="Dosis"/>
                <a:cs typeface="Dosis"/>
                <a:sym typeface="Dosis"/>
              </a:rPr>
              <a:t>The directors of O.S.T.R.I.C.H. have made the helping operation a top priority. The lavonians have promised to reveal the name of a planet close to Earth as a token of their gratitude. This Earth-like planet would act as a backup home for humanity if Earth would face the same kind of tragedy as Lavonia in some distant future. The lavonians have promised to reveal one piece of the planets name and one piece of space coordinate after each mission.  Without the complete name or the coordinates, reaching the planet is impossible.</a:t>
            </a:r>
            <a:endParaRPr sz="1600">
              <a:solidFill>
                <a:schemeClr val="dk1"/>
              </a:solidFill>
              <a:latin typeface="Dosis"/>
              <a:ea typeface="Dosis"/>
              <a:cs typeface="Dosis"/>
              <a:sym typeface="Dosis"/>
            </a:endParaRPr>
          </a:p>
        </p:txBody>
      </p:sp>
      <p:pic>
        <p:nvPicPr>
          <p:cNvPr id="85" name="Google Shape;85;p18"/>
          <p:cNvPicPr preferRelativeResize="0"/>
          <p:nvPr/>
        </p:nvPicPr>
        <p:blipFill>
          <a:blip r:embed="rId3">
            <a:alphaModFix/>
          </a:blip>
          <a:stretch>
            <a:fillRect/>
          </a:stretch>
        </p:blipFill>
        <p:spPr>
          <a:xfrm>
            <a:off x="152400" y="152400"/>
            <a:ext cx="3455656" cy="48386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89" name="Shape 89"/>
        <p:cNvGrpSpPr/>
        <p:nvPr/>
      </p:nvGrpSpPr>
      <p:grpSpPr>
        <a:xfrm>
          <a:off x="0" y="0"/>
          <a:ext cx="0" cy="0"/>
          <a:chOff x="0" y="0"/>
          <a:chExt cx="0" cy="0"/>
        </a:xfrm>
      </p:grpSpPr>
      <p:sp>
        <p:nvSpPr>
          <p:cNvPr id="90" name="Google Shape;90;p19"/>
          <p:cNvSpPr txBox="1"/>
          <p:nvPr/>
        </p:nvSpPr>
        <p:spPr>
          <a:xfrm>
            <a:off x="4243375" y="1550850"/>
            <a:ext cx="4125600" cy="2041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100">
              <a:solidFill>
                <a:schemeClr val="dk1"/>
              </a:solidFill>
            </a:endParaRPr>
          </a:p>
          <a:p>
            <a:pPr indent="0" lvl="0" marL="0" rtl="0" algn="l">
              <a:lnSpc>
                <a:spcPct val="115000"/>
              </a:lnSpc>
              <a:spcBef>
                <a:spcPts val="0"/>
              </a:spcBef>
              <a:spcAft>
                <a:spcPts val="0"/>
              </a:spcAft>
              <a:buNone/>
            </a:pPr>
            <a:r>
              <a:rPr lang="fi" sz="1600">
                <a:solidFill>
                  <a:schemeClr val="dk1"/>
                </a:solidFill>
                <a:latin typeface="Dosis"/>
                <a:ea typeface="Dosis"/>
                <a:cs typeface="Dosis"/>
                <a:sym typeface="Dosis"/>
              </a:rPr>
              <a:t>Teams of experts have been gathered and the mission is about to begin. But first you have to login to your new specially made control terminal and get to know your two most important aids on your mission. The Kitsat satellite and the G.A.S.P (Guides and </a:t>
            </a:r>
            <a:r>
              <a:rPr lang="fi" sz="1600">
                <a:solidFill>
                  <a:schemeClr val="dk1"/>
                </a:solidFill>
                <a:latin typeface="Dosis"/>
                <a:ea typeface="Dosis"/>
                <a:cs typeface="Dosis"/>
                <a:sym typeface="Dosis"/>
              </a:rPr>
              <a:t>Answers</a:t>
            </a:r>
            <a:r>
              <a:rPr lang="fi" sz="1600">
                <a:solidFill>
                  <a:schemeClr val="dk1"/>
                </a:solidFill>
                <a:latin typeface="Dosis"/>
                <a:ea typeface="Dosis"/>
                <a:cs typeface="Dosis"/>
                <a:sym typeface="Dosis"/>
              </a:rPr>
              <a:t> to Save Planets)</a:t>
            </a:r>
            <a:endParaRPr sz="1600">
              <a:solidFill>
                <a:schemeClr val="dk1"/>
              </a:solidFill>
              <a:latin typeface="Dosis"/>
              <a:ea typeface="Dosis"/>
              <a:cs typeface="Dosis"/>
              <a:sym typeface="Dosis"/>
            </a:endParaRPr>
          </a:p>
        </p:txBody>
      </p:sp>
      <p:pic>
        <p:nvPicPr>
          <p:cNvPr id="91" name="Google Shape;91;p19"/>
          <p:cNvPicPr preferRelativeResize="0"/>
          <p:nvPr/>
        </p:nvPicPr>
        <p:blipFill>
          <a:blip r:embed="rId3">
            <a:alphaModFix/>
          </a:blip>
          <a:stretch>
            <a:fillRect/>
          </a:stretch>
        </p:blipFill>
        <p:spPr>
          <a:xfrm>
            <a:off x="152400" y="152400"/>
            <a:ext cx="3455656" cy="48386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95" name="Shape 95"/>
        <p:cNvGrpSpPr/>
        <p:nvPr/>
      </p:nvGrpSpPr>
      <p:grpSpPr>
        <a:xfrm>
          <a:off x="0" y="0"/>
          <a:ext cx="0" cy="0"/>
          <a:chOff x="0" y="0"/>
          <a:chExt cx="0" cy="0"/>
        </a:xfrm>
      </p:grpSpPr>
      <p:sp>
        <p:nvSpPr>
          <p:cNvPr id="96" name="Google Shape;96;p20"/>
          <p:cNvSpPr txBox="1"/>
          <p:nvPr/>
        </p:nvSpPr>
        <p:spPr>
          <a:xfrm>
            <a:off x="1297200" y="90450"/>
            <a:ext cx="6549600" cy="4962600"/>
          </a:xfrm>
          <a:prstGeom prst="rect">
            <a:avLst/>
          </a:prstGeom>
          <a:solidFill>
            <a:srgbClr val="C27BA0"/>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fi" sz="1600">
                <a:solidFill>
                  <a:schemeClr val="dk1"/>
                </a:solidFill>
                <a:latin typeface="Dosis"/>
                <a:ea typeface="Dosis"/>
                <a:cs typeface="Dosis"/>
                <a:sym typeface="Dosis"/>
              </a:rPr>
              <a:t>ASSIGNMENT 1</a:t>
            </a:r>
            <a:endParaRPr b="1"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b="1"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rPr lang="fi" sz="1600">
                <a:solidFill>
                  <a:schemeClr val="dk1"/>
                </a:solidFill>
                <a:latin typeface="Dosis"/>
                <a:ea typeface="Dosis"/>
                <a:cs typeface="Dosis"/>
                <a:sym typeface="Dosis"/>
              </a:rPr>
              <a:t>The terminal demands you to sign in to it. Signing in unlocks the use of G.A.S.P, communication channel with the lavonians and the Kitsat satellite.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rPr lang="fi" sz="1600">
                <a:solidFill>
                  <a:schemeClr val="dk1"/>
                </a:solidFill>
                <a:latin typeface="Dosis"/>
                <a:ea typeface="Dosis"/>
                <a:cs typeface="Dosis"/>
                <a:sym typeface="Dosis"/>
              </a:rPr>
              <a:t>Fill in the character sheet at your terminal.</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rPr lang="fi" sz="1600">
                <a:solidFill>
                  <a:schemeClr val="dk1"/>
                </a:solidFill>
                <a:latin typeface="Dosis"/>
                <a:ea typeface="Dosis"/>
                <a:cs typeface="Dosis"/>
                <a:sym typeface="Dosis"/>
              </a:rPr>
              <a:t>The Kitsat satellite is quite  a new tool for you and your team. The supervisors of O.S.T.R.I.C.H recommend that you get to know it as it is the main tool of helping the lavonians. The console asks you the following questions:</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rPr lang="fi" sz="1600">
                <a:solidFill>
                  <a:schemeClr val="dk1"/>
                </a:solidFill>
                <a:latin typeface="Dosis"/>
                <a:ea typeface="Dosis"/>
                <a:cs typeface="Dosis"/>
                <a:sym typeface="Dosis"/>
              </a:rPr>
              <a:t>Take out the Kitsat satellite and write down the following details about it</a:t>
            </a:r>
            <a:endParaRPr sz="1600">
              <a:solidFill>
                <a:schemeClr val="dk1"/>
              </a:solidFill>
              <a:latin typeface="Dosis"/>
              <a:ea typeface="Dosis"/>
              <a:cs typeface="Dosis"/>
              <a:sym typeface="Dosis"/>
            </a:endParaRPr>
          </a:p>
          <a:p>
            <a:pPr indent="0" lvl="0" marL="457200" rtl="0" algn="l">
              <a:lnSpc>
                <a:spcPct val="115000"/>
              </a:lnSpc>
              <a:spcBef>
                <a:spcPts val="0"/>
              </a:spcBef>
              <a:spcAft>
                <a:spcPts val="0"/>
              </a:spcAft>
              <a:buNone/>
            </a:pPr>
            <a:r>
              <a:t/>
            </a:r>
            <a:endParaRPr sz="1600">
              <a:solidFill>
                <a:schemeClr val="dk1"/>
              </a:solidFill>
              <a:latin typeface="Dosis"/>
              <a:ea typeface="Dosis"/>
              <a:cs typeface="Dosis"/>
              <a:sym typeface="Dosis"/>
            </a:endParaRPr>
          </a:p>
          <a:p>
            <a:pPr indent="-330200" lvl="0" marL="457200" rtl="0" algn="l">
              <a:lnSpc>
                <a:spcPct val="115000"/>
              </a:lnSpc>
              <a:spcBef>
                <a:spcPts val="0"/>
              </a:spcBef>
              <a:spcAft>
                <a:spcPts val="0"/>
              </a:spcAft>
              <a:buClr>
                <a:schemeClr val="dk1"/>
              </a:buClr>
              <a:buSzPts val="1600"/>
              <a:buFont typeface="Dosis"/>
              <a:buChar char="-"/>
            </a:pPr>
            <a:r>
              <a:rPr lang="fi" sz="1600">
                <a:solidFill>
                  <a:schemeClr val="dk1"/>
                </a:solidFill>
                <a:latin typeface="Dosis"/>
                <a:ea typeface="Dosis"/>
                <a:cs typeface="Dosis"/>
                <a:sym typeface="Dosis"/>
              </a:rPr>
              <a:t>Which materials the satellite and its components consist of?</a:t>
            </a:r>
            <a:endParaRPr sz="1600">
              <a:solidFill>
                <a:schemeClr val="dk1"/>
              </a:solidFill>
              <a:latin typeface="Dosis"/>
              <a:ea typeface="Dosis"/>
              <a:cs typeface="Dosis"/>
              <a:sym typeface="Dosis"/>
            </a:endParaRPr>
          </a:p>
          <a:p>
            <a:pPr indent="-330200" lvl="0" marL="457200" rtl="0" algn="l">
              <a:lnSpc>
                <a:spcPct val="115000"/>
              </a:lnSpc>
              <a:spcBef>
                <a:spcPts val="0"/>
              </a:spcBef>
              <a:spcAft>
                <a:spcPts val="0"/>
              </a:spcAft>
              <a:buClr>
                <a:schemeClr val="dk1"/>
              </a:buClr>
              <a:buSzPts val="1600"/>
              <a:buFont typeface="Dosis"/>
              <a:buChar char="-"/>
            </a:pPr>
            <a:r>
              <a:rPr lang="fi" sz="1600">
                <a:solidFill>
                  <a:schemeClr val="dk1"/>
                </a:solidFill>
                <a:latin typeface="Dosis"/>
                <a:ea typeface="Dosis"/>
                <a:cs typeface="Dosis"/>
                <a:sym typeface="Dosis"/>
              </a:rPr>
              <a:t>What is the shape of the satellite?</a:t>
            </a:r>
            <a:endParaRPr sz="1600">
              <a:solidFill>
                <a:schemeClr val="dk1"/>
              </a:solidFill>
              <a:latin typeface="Dosis"/>
              <a:ea typeface="Dosis"/>
              <a:cs typeface="Dosis"/>
              <a:sym typeface="Dosis"/>
            </a:endParaRPr>
          </a:p>
          <a:p>
            <a:pPr indent="-330200" lvl="0" marL="457200" rtl="0" algn="l">
              <a:lnSpc>
                <a:spcPct val="115000"/>
              </a:lnSpc>
              <a:spcBef>
                <a:spcPts val="0"/>
              </a:spcBef>
              <a:spcAft>
                <a:spcPts val="0"/>
              </a:spcAft>
              <a:buClr>
                <a:schemeClr val="dk1"/>
              </a:buClr>
              <a:buSzPts val="1600"/>
              <a:buFont typeface="Dosis"/>
              <a:buChar char="-"/>
            </a:pPr>
            <a:r>
              <a:rPr lang="fi" sz="1600">
                <a:solidFill>
                  <a:schemeClr val="dk1"/>
                </a:solidFill>
                <a:latin typeface="Dosis"/>
                <a:ea typeface="Dosis"/>
                <a:cs typeface="Dosis"/>
                <a:sym typeface="Dosis"/>
              </a:rPr>
              <a:t>What are the dimensions of the satellite (height, width and depth)</a:t>
            </a:r>
            <a:endParaRPr sz="1600">
              <a:solidFill>
                <a:schemeClr val="dk1"/>
              </a:solidFill>
              <a:latin typeface="Dosis"/>
              <a:ea typeface="Dosis"/>
              <a:cs typeface="Dosis"/>
              <a:sym typeface="Dosis"/>
            </a:endParaRPr>
          </a:p>
          <a:p>
            <a:pPr indent="-330200" lvl="0" marL="457200" rtl="0" algn="l">
              <a:lnSpc>
                <a:spcPct val="115000"/>
              </a:lnSpc>
              <a:spcBef>
                <a:spcPts val="0"/>
              </a:spcBef>
              <a:spcAft>
                <a:spcPts val="0"/>
              </a:spcAft>
              <a:buClr>
                <a:schemeClr val="dk1"/>
              </a:buClr>
              <a:buSzPts val="1600"/>
              <a:buFont typeface="Dosis"/>
              <a:buChar char="-"/>
            </a:pPr>
            <a:r>
              <a:rPr lang="fi" sz="1600">
                <a:solidFill>
                  <a:schemeClr val="dk1"/>
                </a:solidFill>
                <a:latin typeface="Dosis"/>
                <a:ea typeface="Dosis"/>
                <a:cs typeface="Dosis"/>
                <a:sym typeface="Dosis"/>
              </a:rPr>
              <a:t>What is the weight of the satellite?</a:t>
            </a:r>
            <a:endParaRPr sz="1600">
              <a:solidFill>
                <a:schemeClr val="dk1"/>
              </a:solidFill>
              <a:latin typeface="Dosis"/>
              <a:ea typeface="Dosis"/>
              <a:cs typeface="Dosis"/>
              <a:sym typeface="Dosi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00" name="Shape 100"/>
        <p:cNvGrpSpPr/>
        <p:nvPr/>
      </p:nvGrpSpPr>
      <p:grpSpPr>
        <a:xfrm>
          <a:off x="0" y="0"/>
          <a:ext cx="0" cy="0"/>
          <a:chOff x="0" y="0"/>
          <a:chExt cx="0" cy="0"/>
        </a:xfrm>
      </p:grpSpPr>
      <p:sp>
        <p:nvSpPr>
          <p:cNvPr id="101" name="Google Shape;101;p21"/>
          <p:cNvSpPr txBox="1"/>
          <p:nvPr/>
        </p:nvSpPr>
        <p:spPr>
          <a:xfrm>
            <a:off x="589375" y="857250"/>
            <a:ext cx="4061100" cy="3263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i" sz="1600">
                <a:solidFill>
                  <a:schemeClr val="dk1"/>
                </a:solidFill>
                <a:highlight>
                  <a:srgbClr val="FFFF00"/>
                </a:highlight>
                <a:latin typeface="Dosis"/>
                <a:ea typeface="Dosis"/>
                <a:cs typeface="Dosis"/>
                <a:sym typeface="Dosis"/>
              </a:rPr>
              <a:t>The terminal</a:t>
            </a:r>
            <a:r>
              <a:rPr lang="fi" sz="1600">
                <a:solidFill>
                  <a:schemeClr val="dk1"/>
                </a:solidFill>
                <a:latin typeface="Dosis"/>
                <a:ea typeface="Dosis"/>
                <a:cs typeface="Dosis"/>
                <a:sym typeface="Dosis"/>
              </a:rPr>
              <a:t> gives you a green light and you are successfully logged in. In this mission you are using the Kitsat satellite and all of its vast features to solve the questions that the lavonians have sent you to get through their difficult situation.</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rPr lang="fi" sz="1600">
                <a:solidFill>
                  <a:schemeClr val="dk1"/>
                </a:solidFill>
                <a:latin typeface="Dosis"/>
                <a:ea typeface="Dosis"/>
                <a:cs typeface="Dosis"/>
                <a:sym typeface="Dosis"/>
              </a:rPr>
              <a:t>As a reminder to yourself and your team you examine through the Kitsat </a:t>
            </a:r>
            <a:r>
              <a:rPr lang="fi" sz="1600">
                <a:solidFill>
                  <a:schemeClr val="dk1"/>
                </a:solidFill>
                <a:latin typeface="Dosis"/>
                <a:ea typeface="Dosis"/>
                <a:cs typeface="Dosis"/>
                <a:sym typeface="Dosis"/>
              </a:rPr>
              <a:t>satellite’s</a:t>
            </a:r>
            <a:r>
              <a:rPr lang="fi" sz="1600">
                <a:solidFill>
                  <a:schemeClr val="dk1"/>
                </a:solidFill>
                <a:latin typeface="Dosis"/>
                <a:ea typeface="Dosis"/>
                <a:cs typeface="Dosis"/>
                <a:sym typeface="Dosis"/>
              </a:rPr>
              <a:t> different features and sensors and list them to your terminal.</a:t>
            </a:r>
            <a:endParaRPr sz="1600">
              <a:solidFill>
                <a:schemeClr val="dk1"/>
              </a:solidFill>
              <a:latin typeface="Dosis"/>
              <a:ea typeface="Dosis"/>
              <a:cs typeface="Dosis"/>
              <a:sym typeface="Dosis"/>
            </a:endParaRPr>
          </a:p>
          <a:p>
            <a:pPr indent="0" lvl="0" marL="0" rtl="0" algn="l">
              <a:lnSpc>
                <a:spcPct val="115000"/>
              </a:lnSpc>
              <a:spcBef>
                <a:spcPts val="0"/>
              </a:spcBef>
              <a:spcAft>
                <a:spcPts val="0"/>
              </a:spcAft>
              <a:buNone/>
            </a:pPr>
            <a:r>
              <a:t/>
            </a:r>
            <a:endParaRPr sz="1600">
              <a:solidFill>
                <a:schemeClr val="dk1"/>
              </a:solidFill>
              <a:latin typeface="Dosis"/>
              <a:ea typeface="Dosis"/>
              <a:cs typeface="Dosis"/>
              <a:sym typeface="Dosis"/>
            </a:endParaRPr>
          </a:p>
        </p:txBody>
      </p:sp>
      <p:pic>
        <p:nvPicPr>
          <p:cNvPr id="102" name="Google Shape;102;p21"/>
          <p:cNvPicPr preferRelativeResize="0"/>
          <p:nvPr/>
        </p:nvPicPr>
        <p:blipFill>
          <a:blip r:embed="rId3">
            <a:alphaModFix/>
          </a:blip>
          <a:stretch>
            <a:fillRect/>
          </a:stretch>
        </p:blipFill>
        <p:spPr>
          <a:xfrm>
            <a:off x="4802875" y="152400"/>
            <a:ext cx="3455656" cy="48386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